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
  </p:notesMasterIdLst>
  <p:handoutMasterIdLst>
    <p:handoutMasterId r:id="rId23"/>
  </p:handoutMasterIdLst>
  <p:sldIdLst>
    <p:sldId id="256" r:id="rId2"/>
    <p:sldId id="275" r:id="rId3"/>
    <p:sldId id="257" r:id="rId4"/>
    <p:sldId id="266" r:id="rId5"/>
    <p:sldId id="277" r:id="rId6"/>
    <p:sldId id="260" r:id="rId7"/>
    <p:sldId id="265" r:id="rId8"/>
    <p:sldId id="267" r:id="rId9"/>
    <p:sldId id="272" r:id="rId10"/>
    <p:sldId id="278" r:id="rId11"/>
    <p:sldId id="279" r:id="rId12"/>
    <p:sldId id="280" r:id="rId13"/>
    <p:sldId id="274" r:id="rId14"/>
    <p:sldId id="261" r:id="rId15"/>
    <p:sldId id="270" r:id="rId16"/>
    <p:sldId id="271" r:id="rId17"/>
    <p:sldId id="269" r:id="rId18"/>
    <p:sldId id="262" r:id="rId19"/>
    <p:sldId id="263" r:id="rId20"/>
    <p:sldId id="264" r:id="rId21"/>
  </p:sldIdLst>
  <p:sldSz cx="10693400" cy="75628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30B406-CC9B-43F7-98F7-49F2814D74FA}">
          <p14:sldIdLst>
            <p14:sldId id="256"/>
          </p14:sldIdLst>
        </p14:section>
        <p14:section name="ABOUT US" id="{2B171E37-16F2-4173-809D-44F8A8919A80}">
          <p14:sldIdLst>
            <p14:sldId id="275"/>
            <p14:sldId id="257"/>
            <p14:sldId id="266"/>
          </p14:sldIdLst>
        </p14:section>
        <p14:section name="MARKET SEGMENT" id="{6EDB50AF-EC3A-45DB-B05B-7A27C4E9058F}">
          <p14:sldIdLst>
            <p14:sldId id="277"/>
            <p14:sldId id="260"/>
            <p14:sldId id="265"/>
            <p14:sldId id="267"/>
            <p14:sldId id="272"/>
            <p14:sldId id="278"/>
            <p14:sldId id="279"/>
            <p14:sldId id="280"/>
          </p14:sldIdLst>
        </p14:section>
        <p14:section name="Concept to Completion" id="{D127F4D0-4BDF-46E8-A5A8-02F5F762F430}">
          <p14:sldIdLst>
            <p14:sldId id="274"/>
          </p14:sldIdLst>
        </p14:section>
        <p14:section name="COMPLETED PROJECTS" id="{571602C7-5DF2-4ADE-B61C-8EDF59B9E06F}">
          <p14:sldIdLst>
            <p14:sldId id="261"/>
            <p14:sldId id="270"/>
            <p14:sldId id="271"/>
          </p14:sldIdLst>
        </p14:section>
        <p14:section name="CLOSING SUPPLEMENTARY" id="{EF3A8225-6B44-4CF2-8A32-4E6EAA04A8FE}">
          <p14:sldIdLst>
            <p14:sldId id="269"/>
            <p14:sldId id="262"/>
            <p14:sldId id="263"/>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1" autoAdjust="0"/>
    <p:restoredTop sz="94660"/>
  </p:normalViewPr>
  <p:slideViewPr>
    <p:cSldViewPr snapToGrid="0">
      <p:cViewPr varScale="1">
        <p:scale>
          <a:sx n="145" d="100"/>
          <a:sy n="145" d="100"/>
        </p:scale>
        <p:origin x="13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C0EE6B-59BC-E042-A95B-0B9927F91F39}" type="datetimeFigureOut">
              <a:rPr lang="en-US" smtClean="0"/>
              <a:t>5/17/19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1D221-A22A-F242-818D-B491B693FFDB}" type="slidenum">
              <a:rPr lang="en-US" smtClean="0"/>
              <a:t>‹#›</a:t>
            </a:fld>
            <a:endParaRPr lang="en-US"/>
          </a:p>
        </p:txBody>
      </p:sp>
    </p:spTree>
    <p:extLst>
      <p:ext uri="{BB962C8B-B14F-4D97-AF65-F5344CB8AC3E}">
        <p14:creationId xmlns:p14="http://schemas.microsoft.com/office/powerpoint/2010/main" val="635307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D4073-B337-C84F-8492-C4551E2686F2}" type="datetimeFigureOut">
              <a:rPr lang="en-US" smtClean="0"/>
              <a:t>5/17/19</a:t>
            </a:fld>
            <a:endParaRPr lang="en-US"/>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3E0BE-5139-F44E-92D1-650EA015CD8F}" type="slidenum">
              <a:rPr lang="en-US" smtClean="0"/>
              <a:t>‹#›</a:t>
            </a:fld>
            <a:endParaRPr lang="en-US"/>
          </a:p>
        </p:txBody>
      </p:sp>
    </p:spTree>
    <p:extLst>
      <p:ext uri="{BB962C8B-B14F-4D97-AF65-F5344CB8AC3E}">
        <p14:creationId xmlns:p14="http://schemas.microsoft.com/office/powerpoint/2010/main" val="1443966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FEBF88E-5FC0-4345-A2F9-866970C7B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02"/>
            <a:ext cx="10692765" cy="7560203"/>
          </a:xfrm>
          <a:prstGeom prst="rect">
            <a:avLst/>
          </a:prstGeom>
        </p:spPr>
      </p:pic>
      <p:sp>
        <p:nvSpPr>
          <p:cNvPr id="2" name="Title 1"/>
          <p:cNvSpPr>
            <a:spLocks noGrp="1"/>
          </p:cNvSpPr>
          <p:nvPr>
            <p:ph type="ctrTitle"/>
          </p:nvPr>
        </p:nvSpPr>
        <p:spPr>
          <a:xfrm>
            <a:off x="802005" y="1617931"/>
            <a:ext cx="5781675" cy="1482320"/>
          </a:xfrm>
        </p:spPr>
        <p:txBody>
          <a:bodyPr anchor="t">
            <a:normAutofit/>
          </a:bodyPr>
          <a:lstStyle>
            <a:lvl1pPr algn="l">
              <a:defRPr sz="4800">
                <a:solidFill>
                  <a:schemeClr val="bg2"/>
                </a:solidFill>
                <a:latin typeface="HelveticaNeueLT Pro 45 Lt" panose="020B04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802005" y="3108956"/>
            <a:ext cx="5781675" cy="496388"/>
          </a:xfrm>
        </p:spPr>
        <p:txBody>
          <a:bodyPr/>
          <a:lstStyle>
            <a:lvl1pPr marL="0" indent="0" algn="l">
              <a:buNone/>
              <a:defRPr sz="2647">
                <a:solidFill>
                  <a:schemeClr val="bg2"/>
                </a:solidFill>
                <a:latin typeface="HelveticaNeueLT Pro 45 Lt" panose="020B0403020202020204" pitchFamily="34" charset="0"/>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endParaRPr lang="en-US" dirty="0"/>
          </a:p>
        </p:txBody>
      </p:sp>
      <p:pic>
        <p:nvPicPr>
          <p:cNvPr id="10" name="Picture 9">
            <a:extLst>
              <a:ext uri="{FF2B5EF4-FFF2-40B4-BE49-F238E27FC236}">
                <a16:creationId xmlns="" xmlns:a16="http://schemas.microsoft.com/office/drawing/2014/main" id="{4564404B-6C38-4785-BD7A-82643020C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892" y="617996"/>
            <a:ext cx="3619851" cy="723037"/>
          </a:xfrm>
          <a:prstGeom prst="rect">
            <a:avLst/>
          </a:prstGeom>
        </p:spPr>
      </p:pic>
      <p:sp>
        <p:nvSpPr>
          <p:cNvPr id="7" name="Subtitle 2">
            <a:extLst>
              <a:ext uri="{FF2B5EF4-FFF2-40B4-BE49-F238E27FC236}">
                <a16:creationId xmlns="" xmlns:a16="http://schemas.microsoft.com/office/drawing/2014/main" id="{9D94DAE8-C5D3-4853-B36B-9F51E78F9256}"/>
              </a:ext>
            </a:extLst>
          </p:cNvPr>
          <p:cNvSpPr txBox="1">
            <a:spLocks/>
          </p:cNvSpPr>
          <p:nvPr userDrawn="1"/>
        </p:nvSpPr>
        <p:spPr>
          <a:xfrm>
            <a:off x="802004" y="7062422"/>
            <a:ext cx="3325859" cy="322449"/>
          </a:xfrm>
          <a:prstGeom prst="rect">
            <a:avLst/>
          </a:prstGeom>
        </p:spPr>
        <p:txBody>
          <a:bodyPr vert="horz" lIns="91440" tIns="45720" rIns="91440" bIns="45720" rtlCol="0">
            <a:normAutofit lnSpcReduction="100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chemeClr val="bg2"/>
                </a:solidFill>
                <a:latin typeface="HelveticaNeueLT Pro 45 Lt" panose="020B0403020202020204" pitchFamily="34" charset="0"/>
                <a:ea typeface="Open Sans" panose="020B0606030504020204" pitchFamily="34" charset="0"/>
                <a:cs typeface="Open Sans" panose="020B0606030504020204" pitchFamily="34" charset="0"/>
              </a:defRPr>
            </a:lvl1pPr>
            <a:lvl2pPr marL="504200" indent="0" algn="ctr" defTabSz="1008400" rtl="0" eaLnBrk="1" latinLnBrk="0" hangingPunct="1">
              <a:lnSpc>
                <a:spcPct val="90000"/>
              </a:lnSpc>
              <a:spcBef>
                <a:spcPts val="551"/>
              </a:spcBef>
              <a:buFont typeface="Arial" panose="020B0604020202020204" pitchFamily="34" charset="0"/>
              <a:buNone/>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08400" indent="0" algn="ctr" defTabSz="1008400" rtl="0" eaLnBrk="1" latinLnBrk="0" hangingPunct="1">
              <a:lnSpc>
                <a:spcPct val="90000"/>
              </a:lnSpc>
              <a:spcBef>
                <a:spcPts val="551"/>
              </a:spcBef>
              <a:buFont typeface="Arial" panose="020B0604020202020204" pitchFamily="34" charset="0"/>
              <a:buNone/>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12600"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168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210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52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94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36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r>
              <a:rPr lang="en-US" sz="1800" dirty="0">
                <a:latin typeface="+mj-lt"/>
              </a:rPr>
              <a:t>Discover </a:t>
            </a:r>
            <a:r>
              <a:rPr lang="en-US" sz="1800" dirty="0">
                <a:solidFill>
                  <a:schemeClr val="tx2"/>
                </a:solidFill>
                <a:latin typeface="+mj-lt"/>
              </a:rPr>
              <a:t>- Design - </a:t>
            </a:r>
            <a:r>
              <a:rPr lang="en-US" sz="1800" dirty="0">
                <a:latin typeface="+mj-lt"/>
              </a:rPr>
              <a:t>Deliver</a:t>
            </a:r>
          </a:p>
        </p:txBody>
      </p:sp>
    </p:spTree>
    <p:extLst>
      <p:ext uri="{BB962C8B-B14F-4D97-AF65-F5344CB8AC3E}">
        <p14:creationId xmlns:p14="http://schemas.microsoft.com/office/powerpoint/2010/main" val="18750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1DD772-DA71-433B-92CA-7547DF30DFF8}"/>
              </a:ext>
            </a:extLst>
          </p:cNvPr>
          <p:cNvSpPr/>
          <p:nvPr userDrawn="1"/>
        </p:nvSpPr>
        <p:spPr>
          <a:xfrm>
            <a:off x="0" y="0"/>
            <a:ext cx="10693400" cy="7562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 name="Picture 9">
            <a:extLst>
              <a:ext uri="{FF2B5EF4-FFF2-40B4-BE49-F238E27FC236}">
                <a16:creationId xmlns="" xmlns:a16="http://schemas.microsoft.com/office/drawing/2014/main" id="{E0DA8566-7D67-45DA-9EE7-B6B06B2D11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856" b="19352"/>
          <a:stretch/>
        </p:blipFill>
        <p:spPr>
          <a:xfrm>
            <a:off x="4787901" y="3378200"/>
            <a:ext cx="5905499" cy="4183997"/>
          </a:xfrm>
          <a:prstGeom prst="rect">
            <a:avLst/>
          </a:prstGeom>
        </p:spPr>
      </p:pic>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6" name="Rectangle 5">
            <a:extLst>
              <a:ext uri="{FF2B5EF4-FFF2-40B4-BE49-F238E27FC236}">
                <a16:creationId xmlns="" xmlns:a16="http://schemas.microsoft.com/office/drawing/2014/main" id="{1296F180-FC64-455C-8599-CCE4A5414DDF}"/>
              </a:ext>
            </a:extLst>
          </p:cNvPr>
          <p:cNvSpPr/>
          <p:nvPr userDrawn="1"/>
        </p:nvSpPr>
        <p:spPr>
          <a:xfrm>
            <a:off x="362857" y="6778172"/>
            <a:ext cx="1814286" cy="638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 name="Picture 6">
            <a:extLst>
              <a:ext uri="{FF2B5EF4-FFF2-40B4-BE49-F238E27FC236}">
                <a16:creationId xmlns="" xmlns:a16="http://schemas.microsoft.com/office/drawing/2014/main" id="{BA511F93-EB4C-457B-91A6-14C9E36E04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617" y="6939959"/>
            <a:ext cx="1473563" cy="294333"/>
          </a:xfrm>
          <a:prstGeom prst="rect">
            <a:avLst/>
          </a:prstGeom>
        </p:spPr>
      </p:pic>
    </p:spTree>
    <p:extLst>
      <p:ext uri="{BB962C8B-B14F-4D97-AF65-F5344CB8AC3E}">
        <p14:creationId xmlns:p14="http://schemas.microsoft.com/office/powerpoint/2010/main" val="26144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3" name="Rectangle 2">
            <a:extLst>
              <a:ext uri="{FF2B5EF4-FFF2-40B4-BE49-F238E27FC236}">
                <a16:creationId xmlns="" xmlns:a16="http://schemas.microsoft.com/office/drawing/2014/main" id="{B7E63180-C095-4F8E-8EBB-B0575C18ACA7}"/>
              </a:ext>
            </a:extLst>
          </p:cNvPr>
          <p:cNvSpPr/>
          <p:nvPr userDrawn="1"/>
        </p:nvSpPr>
        <p:spPr>
          <a:xfrm>
            <a:off x="4221480" y="3695700"/>
            <a:ext cx="6471920" cy="3867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4">
            <a:extLst>
              <a:ext uri="{FF2B5EF4-FFF2-40B4-BE49-F238E27FC236}">
                <a16:creationId xmlns="" xmlns:a16="http://schemas.microsoft.com/office/drawing/2014/main" id="{88ECCD83-DA96-4888-8166-DADC609DD676}"/>
              </a:ext>
            </a:extLst>
          </p:cNvPr>
          <p:cNvSpPr/>
          <p:nvPr userDrawn="1"/>
        </p:nvSpPr>
        <p:spPr>
          <a:xfrm>
            <a:off x="203200" y="6807200"/>
            <a:ext cx="1814286" cy="638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 xmlns:a16="http://schemas.microsoft.com/office/drawing/2014/main" id="{C952270B-26F6-42F2-B112-4BE30D0AE1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207" y="6946472"/>
            <a:ext cx="1408489" cy="269855"/>
          </a:xfrm>
          <a:prstGeom prst="rect">
            <a:avLst/>
          </a:prstGeom>
        </p:spPr>
      </p:pic>
      <p:pic>
        <p:nvPicPr>
          <p:cNvPr id="7" name="Picture 6">
            <a:extLst>
              <a:ext uri="{FF2B5EF4-FFF2-40B4-BE49-F238E27FC236}">
                <a16:creationId xmlns="" xmlns:a16="http://schemas.microsoft.com/office/drawing/2014/main" id="{FD82EA00-AA8D-4E9F-A7B9-1DA7B8620E6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8856" b="19352"/>
          <a:stretch/>
        </p:blipFill>
        <p:spPr>
          <a:xfrm>
            <a:off x="4787901" y="3378200"/>
            <a:ext cx="5905499" cy="4183997"/>
          </a:xfrm>
          <a:prstGeom prst="rect">
            <a:avLst/>
          </a:prstGeom>
        </p:spPr>
      </p:pic>
    </p:spTree>
    <p:extLst>
      <p:ext uri="{BB962C8B-B14F-4D97-AF65-F5344CB8AC3E}">
        <p14:creationId xmlns:p14="http://schemas.microsoft.com/office/powerpoint/2010/main" val="3617691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74829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739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25C61D0-44DD-426E-B048-4C129D100DD2}"/>
              </a:ext>
            </a:extLst>
          </p:cNvPr>
          <p:cNvSpPr/>
          <p:nvPr userDrawn="1"/>
        </p:nvSpPr>
        <p:spPr>
          <a:xfrm>
            <a:off x="0" y="0"/>
            <a:ext cx="10693400" cy="7562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 name="Picture 6">
            <a:extLst>
              <a:ext uri="{FF2B5EF4-FFF2-40B4-BE49-F238E27FC236}">
                <a16:creationId xmlns="" xmlns:a16="http://schemas.microsoft.com/office/drawing/2014/main" id="{6132AB22-6672-4F16-AEC2-97529A0470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856" b="19352"/>
          <a:stretch/>
        </p:blipFill>
        <p:spPr>
          <a:xfrm>
            <a:off x="4787901" y="3378200"/>
            <a:ext cx="5905499" cy="4183997"/>
          </a:xfrm>
          <a:prstGeom prst="rect">
            <a:avLst/>
          </a:prstGeom>
        </p:spPr>
      </p:pic>
      <p:sp>
        <p:nvSpPr>
          <p:cNvPr id="5" name="Rectangle 4">
            <a:extLst>
              <a:ext uri="{FF2B5EF4-FFF2-40B4-BE49-F238E27FC236}">
                <a16:creationId xmlns="" xmlns:a16="http://schemas.microsoft.com/office/drawing/2014/main" id="{79C031E7-DBB6-4FA2-B02A-49F88DEABBC7}"/>
              </a:ext>
            </a:extLst>
          </p:cNvPr>
          <p:cNvSpPr/>
          <p:nvPr userDrawn="1"/>
        </p:nvSpPr>
        <p:spPr>
          <a:xfrm>
            <a:off x="362857" y="6778172"/>
            <a:ext cx="1814286" cy="638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a:extLst>
              <a:ext uri="{FF2B5EF4-FFF2-40B4-BE49-F238E27FC236}">
                <a16:creationId xmlns="" xmlns:a16="http://schemas.microsoft.com/office/drawing/2014/main" id="{31D8F227-16F6-4800-8AC6-438EF2F641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617" y="6939959"/>
            <a:ext cx="1473563" cy="294333"/>
          </a:xfrm>
          <a:prstGeom prst="rect">
            <a:avLst/>
          </a:prstGeom>
        </p:spPr>
      </p:pic>
    </p:spTree>
    <p:extLst>
      <p:ext uri="{BB962C8B-B14F-4D97-AF65-F5344CB8AC3E}">
        <p14:creationId xmlns:p14="http://schemas.microsoft.com/office/powerpoint/2010/main" val="102494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1729618-66E7-40D8-993A-A5FB173FE47F}"/>
              </a:ext>
            </a:extLst>
          </p:cNvPr>
          <p:cNvSpPr/>
          <p:nvPr userDrawn="1"/>
        </p:nvSpPr>
        <p:spPr>
          <a:xfrm>
            <a:off x="4221480" y="3695700"/>
            <a:ext cx="6471920" cy="3867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Rectangle 1">
            <a:extLst>
              <a:ext uri="{FF2B5EF4-FFF2-40B4-BE49-F238E27FC236}">
                <a16:creationId xmlns="" xmlns:a16="http://schemas.microsoft.com/office/drawing/2014/main" id="{8D5BAEA7-AF2E-449E-BA59-654B7BC6C612}"/>
              </a:ext>
            </a:extLst>
          </p:cNvPr>
          <p:cNvSpPr/>
          <p:nvPr userDrawn="1"/>
        </p:nvSpPr>
        <p:spPr>
          <a:xfrm>
            <a:off x="203200" y="6807200"/>
            <a:ext cx="1814286" cy="638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 xmlns:a16="http://schemas.microsoft.com/office/drawing/2014/main" id="{D2D917D3-2AA5-4E42-BD9C-7CFB43AFC1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207" y="6946472"/>
            <a:ext cx="1408489" cy="269855"/>
          </a:xfrm>
          <a:prstGeom prst="rect">
            <a:avLst/>
          </a:prstGeom>
        </p:spPr>
      </p:pic>
      <p:pic>
        <p:nvPicPr>
          <p:cNvPr id="7" name="Picture 6">
            <a:extLst>
              <a:ext uri="{FF2B5EF4-FFF2-40B4-BE49-F238E27FC236}">
                <a16:creationId xmlns="" xmlns:a16="http://schemas.microsoft.com/office/drawing/2014/main" id="{E64A7EC1-B72F-4FDD-918C-A08373F493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8856" b="19352"/>
          <a:stretch/>
        </p:blipFill>
        <p:spPr>
          <a:xfrm>
            <a:off x="4787901" y="3378200"/>
            <a:ext cx="5905499" cy="4183997"/>
          </a:xfrm>
          <a:prstGeom prst="rect">
            <a:avLst/>
          </a:prstGeom>
        </p:spPr>
      </p:pic>
    </p:spTree>
    <p:extLst>
      <p:ext uri="{BB962C8B-B14F-4D97-AF65-F5344CB8AC3E}">
        <p14:creationId xmlns:p14="http://schemas.microsoft.com/office/powerpoint/2010/main" val="288469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en-US"/>
              <a:t>Click to edit Master title style</a:t>
            </a:r>
            <a:endParaRPr lang="en-US" dirty="0"/>
          </a:p>
        </p:txBody>
      </p:sp>
      <p:sp>
        <p:nvSpPr>
          <p:cNvPr id="3" name="Content Placeholder 2"/>
          <p:cNvSpPr>
            <a:spLocks noGrp="1"/>
          </p:cNvSpPr>
          <p:nvPr>
            <p:ph idx="1"/>
          </p:nvPr>
        </p:nvSpPr>
        <p:spPr>
          <a:xfrm>
            <a:off x="4546088" y="1088912"/>
            <a:ext cx="5413534"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Edit Master text styles</a:t>
            </a:r>
          </a:p>
        </p:txBody>
      </p:sp>
    </p:spTree>
    <p:extLst>
      <p:ext uri="{BB962C8B-B14F-4D97-AF65-F5344CB8AC3E}">
        <p14:creationId xmlns:p14="http://schemas.microsoft.com/office/powerpoint/2010/main" val="163937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6088" y="1088912"/>
            <a:ext cx="5413534"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Edit Master text styles</a:t>
            </a:r>
          </a:p>
        </p:txBody>
      </p:sp>
    </p:spTree>
    <p:extLst>
      <p:ext uri="{BB962C8B-B14F-4D97-AF65-F5344CB8AC3E}">
        <p14:creationId xmlns:p14="http://schemas.microsoft.com/office/powerpoint/2010/main" val="414150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9452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02652"/>
            <a:ext cx="2305764"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5172" y="402652"/>
            <a:ext cx="6783626"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83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CABF5BEC-5467-479B-A5A9-1C9A70D43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02"/>
            <a:ext cx="10692765" cy="7560203"/>
          </a:xfrm>
          <a:prstGeom prst="rect">
            <a:avLst/>
          </a:prstGeom>
        </p:spPr>
      </p:pic>
      <p:sp>
        <p:nvSpPr>
          <p:cNvPr id="2" name="Title 1"/>
          <p:cNvSpPr>
            <a:spLocks noGrp="1"/>
          </p:cNvSpPr>
          <p:nvPr>
            <p:ph type="ctrTitle"/>
          </p:nvPr>
        </p:nvSpPr>
        <p:spPr>
          <a:xfrm>
            <a:off x="802005" y="1617931"/>
            <a:ext cx="5781675" cy="1482320"/>
          </a:xfrm>
        </p:spPr>
        <p:txBody>
          <a:bodyPr anchor="t">
            <a:normAutofit/>
          </a:bodyPr>
          <a:lstStyle>
            <a:lvl1pPr algn="l">
              <a:defRPr sz="4800">
                <a:solidFill>
                  <a:schemeClr val="bg2"/>
                </a:solidFill>
                <a:latin typeface="HelveticaNeueLT Pro 45 Lt" panose="020B04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802005" y="3108956"/>
            <a:ext cx="5781675" cy="496388"/>
          </a:xfrm>
        </p:spPr>
        <p:txBody>
          <a:bodyPr/>
          <a:lstStyle>
            <a:lvl1pPr marL="0" indent="0" algn="l">
              <a:buNone/>
              <a:defRPr sz="2647">
                <a:solidFill>
                  <a:schemeClr val="bg2"/>
                </a:solidFill>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endParaRPr lang="en-US" dirty="0"/>
          </a:p>
        </p:txBody>
      </p:sp>
      <p:pic>
        <p:nvPicPr>
          <p:cNvPr id="10" name="Picture 9">
            <a:extLst>
              <a:ext uri="{FF2B5EF4-FFF2-40B4-BE49-F238E27FC236}">
                <a16:creationId xmlns="" xmlns:a16="http://schemas.microsoft.com/office/drawing/2014/main" id="{4564404B-6C38-4785-BD7A-82643020C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892" y="617996"/>
            <a:ext cx="3619851" cy="723037"/>
          </a:xfrm>
          <a:prstGeom prst="rect">
            <a:avLst/>
          </a:prstGeom>
        </p:spPr>
      </p:pic>
      <p:sp>
        <p:nvSpPr>
          <p:cNvPr id="4" name="Right Triangle 3">
            <a:extLst>
              <a:ext uri="{FF2B5EF4-FFF2-40B4-BE49-F238E27FC236}">
                <a16:creationId xmlns="" xmlns:a16="http://schemas.microsoft.com/office/drawing/2014/main" id="{031B43AB-1F46-416A-A0F6-FFB36468E47D}"/>
              </a:ext>
            </a:extLst>
          </p:cNvPr>
          <p:cNvSpPr/>
          <p:nvPr userDrawn="1"/>
        </p:nvSpPr>
        <p:spPr>
          <a:xfrm>
            <a:off x="0" y="6287589"/>
            <a:ext cx="10693400" cy="12746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Subtitle 2">
            <a:extLst>
              <a:ext uri="{FF2B5EF4-FFF2-40B4-BE49-F238E27FC236}">
                <a16:creationId xmlns="" xmlns:a16="http://schemas.microsoft.com/office/drawing/2014/main" id="{5E6189BD-9664-4A0F-B1F7-56FF070812A3}"/>
              </a:ext>
            </a:extLst>
          </p:cNvPr>
          <p:cNvSpPr txBox="1">
            <a:spLocks/>
          </p:cNvSpPr>
          <p:nvPr userDrawn="1"/>
        </p:nvSpPr>
        <p:spPr>
          <a:xfrm>
            <a:off x="802004" y="7062422"/>
            <a:ext cx="3325859" cy="322449"/>
          </a:xfrm>
          <a:prstGeom prst="rect">
            <a:avLst/>
          </a:prstGeom>
        </p:spPr>
        <p:txBody>
          <a:bodyPr vert="horz" lIns="91440" tIns="45720" rIns="91440" bIns="45720" rtlCol="0">
            <a:normAutofit lnSpcReduction="100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chemeClr val="bg2"/>
                </a:solidFill>
                <a:latin typeface="HelveticaNeueLT Pro 45 Lt" panose="020B0403020202020204" pitchFamily="34" charset="0"/>
                <a:ea typeface="Open Sans" panose="020B0606030504020204" pitchFamily="34" charset="0"/>
                <a:cs typeface="Open Sans" panose="020B0606030504020204" pitchFamily="34" charset="0"/>
              </a:defRPr>
            </a:lvl1pPr>
            <a:lvl2pPr marL="504200" indent="0" algn="ctr" defTabSz="1008400" rtl="0" eaLnBrk="1" latinLnBrk="0" hangingPunct="1">
              <a:lnSpc>
                <a:spcPct val="90000"/>
              </a:lnSpc>
              <a:spcBef>
                <a:spcPts val="551"/>
              </a:spcBef>
              <a:buFont typeface="Arial" panose="020B0604020202020204" pitchFamily="34" charset="0"/>
              <a:buNone/>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08400" indent="0" algn="ctr" defTabSz="1008400" rtl="0" eaLnBrk="1" latinLnBrk="0" hangingPunct="1">
              <a:lnSpc>
                <a:spcPct val="90000"/>
              </a:lnSpc>
              <a:spcBef>
                <a:spcPts val="551"/>
              </a:spcBef>
              <a:buFont typeface="Arial" panose="020B0604020202020204" pitchFamily="34" charset="0"/>
              <a:buNone/>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12600"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168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210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52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94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3601" indent="0" algn="ctr" defTabSz="1008400"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r>
              <a:rPr lang="en-US" sz="1800" dirty="0">
                <a:latin typeface="+mj-lt"/>
              </a:rPr>
              <a:t>Discover </a:t>
            </a:r>
            <a:r>
              <a:rPr lang="en-US" sz="1800" dirty="0">
                <a:solidFill>
                  <a:schemeClr val="tx2"/>
                </a:solidFill>
                <a:latin typeface="+mj-lt"/>
              </a:rPr>
              <a:t>- Design - </a:t>
            </a:r>
            <a:r>
              <a:rPr lang="en-US" sz="1800" dirty="0">
                <a:latin typeface="+mj-lt"/>
              </a:rPr>
              <a:t>Deliver</a:t>
            </a:r>
          </a:p>
        </p:txBody>
      </p:sp>
    </p:spTree>
    <p:extLst>
      <p:ext uri="{BB962C8B-B14F-4D97-AF65-F5344CB8AC3E}">
        <p14:creationId xmlns:p14="http://schemas.microsoft.com/office/powerpoint/2010/main" val="299202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1F80C1D-6DDA-4C7E-A57F-A886293FB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
            <a:ext cx="10693400" cy="7561544"/>
          </a:xfrm>
          <a:prstGeom prst="rect">
            <a:avLst/>
          </a:prstGeom>
        </p:spPr>
      </p:pic>
    </p:spTree>
    <p:extLst>
      <p:ext uri="{BB962C8B-B14F-4D97-AF65-F5344CB8AC3E}">
        <p14:creationId xmlns:p14="http://schemas.microsoft.com/office/powerpoint/2010/main" val="200971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65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E21D85D-3615-4BC1-838D-3A949BF5B2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891"/>
          <a:stretch/>
        </p:blipFill>
        <p:spPr>
          <a:xfrm>
            <a:off x="3382" y="0"/>
            <a:ext cx="10686636" cy="1672046"/>
          </a:xfrm>
          <a:prstGeom prst="rect">
            <a:avLst/>
          </a:prstGeom>
        </p:spPr>
      </p:pic>
      <p:sp>
        <p:nvSpPr>
          <p:cNvPr id="2" name="Title 1"/>
          <p:cNvSpPr>
            <a:spLocks noGrp="1"/>
          </p:cNvSpPr>
          <p:nvPr>
            <p:ph type="title"/>
          </p:nvPr>
        </p:nvSpPr>
        <p:spPr>
          <a:xfrm>
            <a:off x="3709851" y="402654"/>
            <a:ext cx="6844938" cy="955883"/>
          </a:xfrm>
        </p:spPr>
        <p:txBody>
          <a:bodyPr>
            <a:noAutofit/>
          </a:bodyPr>
          <a:lstStyle>
            <a:lvl1pPr>
              <a:defRPr sz="3600">
                <a:solidFill>
                  <a:schemeClr val="bg2"/>
                </a:solidFill>
                <a:latin typeface="HelveticaNeueLT Pro 45 Lt" panose="020B0403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14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073B760-53FF-48D1-8336-C2179CD5A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
            <a:ext cx="10693400" cy="7561544"/>
          </a:xfrm>
          <a:prstGeom prst="rect">
            <a:avLst/>
          </a:prstGeom>
        </p:spPr>
      </p:pic>
      <p:sp>
        <p:nvSpPr>
          <p:cNvPr id="2" name="Title 1"/>
          <p:cNvSpPr>
            <a:spLocks noGrp="1"/>
          </p:cNvSpPr>
          <p:nvPr>
            <p:ph type="title"/>
          </p:nvPr>
        </p:nvSpPr>
        <p:spPr>
          <a:xfrm>
            <a:off x="6244045" y="714102"/>
            <a:ext cx="3612820" cy="1112541"/>
          </a:xfrm>
        </p:spPr>
        <p:txBody>
          <a:bodyPr anchor="b">
            <a:normAutofit/>
          </a:bodyPr>
          <a:lstStyle>
            <a:lvl1pPr>
              <a:defRPr sz="320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4044" y="1907177"/>
            <a:ext cx="3682489" cy="444137"/>
          </a:xfrm>
        </p:spPr>
        <p:txBody>
          <a:bodyPr>
            <a:normAutofit/>
          </a:bodyPr>
          <a:lstStyle>
            <a:lvl1pPr marL="0" indent="0">
              <a:buNone/>
              <a:defRPr sz="2000">
                <a:solidFill>
                  <a:schemeClr val="bg2"/>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Edit Master text styles</a:t>
            </a:r>
          </a:p>
        </p:txBody>
      </p:sp>
      <p:pic>
        <p:nvPicPr>
          <p:cNvPr id="7" name="Picture 6">
            <a:extLst>
              <a:ext uri="{FF2B5EF4-FFF2-40B4-BE49-F238E27FC236}">
                <a16:creationId xmlns="" xmlns:a16="http://schemas.microsoft.com/office/drawing/2014/main" id="{2D1DF546-DBA8-4AFB-ABDD-0C9F1C9FF7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8856" b="19352"/>
          <a:stretch/>
        </p:blipFill>
        <p:spPr>
          <a:xfrm>
            <a:off x="4787901" y="3378200"/>
            <a:ext cx="5905499" cy="4183997"/>
          </a:xfrm>
          <a:prstGeom prst="rect">
            <a:avLst/>
          </a:prstGeom>
        </p:spPr>
      </p:pic>
    </p:spTree>
    <p:extLst>
      <p:ext uri="{BB962C8B-B14F-4D97-AF65-F5344CB8AC3E}">
        <p14:creationId xmlns:p14="http://schemas.microsoft.com/office/powerpoint/2010/main" val="32276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073B760-53FF-48D1-8336-C2179CD5A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
            <a:ext cx="10693399" cy="7561543"/>
          </a:xfrm>
          <a:prstGeom prst="rect">
            <a:avLst/>
          </a:prstGeom>
        </p:spPr>
      </p:pic>
      <p:sp>
        <p:nvSpPr>
          <p:cNvPr id="2" name="Title 1"/>
          <p:cNvSpPr>
            <a:spLocks noGrp="1"/>
          </p:cNvSpPr>
          <p:nvPr>
            <p:ph type="title"/>
          </p:nvPr>
        </p:nvSpPr>
        <p:spPr>
          <a:xfrm>
            <a:off x="7228114" y="2029096"/>
            <a:ext cx="3612820" cy="1112541"/>
          </a:xfrm>
        </p:spPr>
        <p:txBody>
          <a:bodyPr anchor="b">
            <a:normAutofit/>
          </a:bodyPr>
          <a:lstStyle>
            <a:lvl1pPr>
              <a:defRPr sz="320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8113" y="3222171"/>
            <a:ext cx="3682489" cy="444137"/>
          </a:xfrm>
        </p:spPr>
        <p:txBody>
          <a:bodyPr>
            <a:normAutofit/>
          </a:bodyPr>
          <a:lstStyle>
            <a:lvl1pPr marL="0" indent="0">
              <a:buNone/>
              <a:defRPr sz="2000">
                <a:solidFill>
                  <a:schemeClr val="bg2"/>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Edit Master text styles</a:t>
            </a:r>
          </a:p>
        </p:txBody>
      </p:sp>
      <p:pic>
        <p:nvPicPr>
          <p:cNvPr id="7" name="Picture 6">
            <a:extLst>
              <a:ext uri="{FF2B5EF4-FFF2-40B4-BE49-F238E27FC236}">
                <a16:creationId xmlns="" xmlns:a16="http://schemas.microsoft.com/office/drawing/2014/main" id="{2523B833-2E97-4948-855E-AB04DF0C9A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8856" b="19352"/>
          <a:stretch/>
        </p:blipFill>
        <p:spPr>
          <a:xfrm>
            <a:off x="4787901" y="3378200"/>
            <a:ext cx="5905499" cy="4183997"/>
          </a:xfrm>
          <a:prstGeom prst="rect">
            <a:avLst/>
          </a:prstGeom>
        </p:spPr>
      </p:pic>
    </p:spTree>
    <p:extLst>
      <p:ext uri="{BB962C8B-B14F-4D97-AF65-F5344CB8AC3E}">
        <p14:creationId xmlns:p14="http://schemas.microsoft.com/office/powerpoint/2010/main" val="297082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5171"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3534"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96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564" y="402654"/>
            <a:ext cx="9223058"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565" y="1853949"/>
            <a:ext cx="452380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Edit Master text styles</a:t>
            </a:r>
          </a:p>
        </p:txBody>
      </p:sp>
      <p:sp>
        <p:nvSpPr>
          <p:cNvPr id="4" name="Content Placeholder 3"/>
          <p:cNvSpPr>
            <a:spLocks noGrp="1"/>
          </p:cNvSpPr>
          <p:nvPr>
            <p:ph sz="half" idx="2"/>
          </p:nvPr>
        </p:nvSpPr>
        <p:spPr>
          <a:xfrm>
            <a:off x="736565" y="2762541"/>
            <a:ext cx="4523809"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3534" y="1853949"/>
            <a:ext cx="4546088"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Edit Master text styles</a:t>
            </a:r>
          </a:p>
        </p:txBody>
      </p:sp>
      <p:sp>
        <p:nvSpPr>
          <p:cNvPr id="6" name="Content Placeholder 5"/>
          <p:cNvSpPr>
            <a:spLocks noGrp="1"/>
          </p:cNvSpPr>
          <p:nvPr>
            <p:ph sz="quarter" idx="4"/>
          </p:nvPr>
        </p:nvSpPr>
        <p:spPr>
          <a:xfrm>
            <a:off x="5413534" y="2762541"/>
            <a:ext cx="4546088"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92309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02654"/>
            <a:ext cx="9223058"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 xmlns:a16="http://schemas.microsoft.com/office/drawing/2014/main" id="{25EB7F38-3300-448D-9EEF-A685A257B8AC}"/>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56532" y="6940732"/>
            <a:ext cx="1467839" cy="281335"/>
          </a:xfrm>
          <a:prstGeom prst="rect">
            <a:avLst/>
          </a:prstGeom>
        </p:spPr>
      </p:pic>
      <p:pic>
        <p:nvPicPr>
          <p:cNvPr id="6" name="Picture 5">
            <a:extLst>
              <a:ext uri="{FF2B5EF4-FFF2-40B4-BE49-F238E27FC236}">
                <a16:creationId xmlns="" xmlns:a16="http://schemas.microsoft.com/office/drawing/2014/main" id="{327B4E1F-5F74-44A7-959C-530277648BE7}"/>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18441" b="18453"/>
          <a:stretch/>
        </p:blipFill>
        <p:spPr>
          <a:xfrm>
            <a:off x="5024845" y="3522616"/>
            <a:ext cx="5668555" cy="4040234"/>
          </a:xfrm>
          <a:prstGeom prst="rect">
            <a:avLst/>
          </a:prstGeom>
        </p:spPr>
      </p:pic>
    </p:spTree>
    <p:extLst>
      <p:ext uri="{BB962C8B-B14F-4D97-AF65-F5344CB8AC3E}">
        <p14:creationId xmlns:p14="http://schemas.microsoft.com/office/powerpoint/2010/main" val="2941304205"/>
      </p:ext>
    </p:extLst>
  </p:cSld>
  <p:clrMap bg1="lt1" tx1="dk1" bg2="lt2" tx2="dk2" accent1="accent1" accent2="accent2" accent3="accent3" accent4="accent4" accent5="accent5" accent6="accent6" hlink="hlink" folHlink="folHlink"/>
  <p:sldLayoutIdLst>
    <p:sldLayoutId id="2147483721" r:id="rId1"/>
    <p:sldLayoutId id="2147483736" r:id="rId2"/>
    <p:sldLayoutId id="2147483722" r:id="rId3"/>
    <p:sldLayoutId id="2147483737" r:id="rId4"/>
    <p:sldLayoutId id="2147483740" r:id="rId5"/>
    <p:sldLayoutId id="2147483723" r:id="rId6"/>
    <p:sldLayoutId id="2147483738" r:id="rId7"/>
    <p:sldLayoutId id="2147483724" r:id="rId8"/>
    <p:sldLayoutId id="2147483725" r:id="rId9"/>
    <p:sldLayoutId id="2147483726" r:id="rId10"/>
    <p:sldLayoutId id="2147483732" r:id="rId11"/>
    <p:sldLayoutId id="2147483733" r:id="rId12"/>
    <p:sldLayoutId id="2147483727" r:id="rId13"/>
    <p:sldLayoutId id="2147483734" r:id="rId14"/>
    <p:sldLayoutId id="2147483735" r:id="rId15"/>
    <p:sldLayoutId id="2147483728" r:id="rId16"/>
    <p:sldLayoutId id="2147483729" r:id="rId17"/>
    <p:sldLayoutId id="2147483730" r:id="rId18"/>
    <p:sldLayoutId id="2147483731" r:id="rId19"/>
  </p:sldLayoutIdLst>
  <p:txStyles>
    <p:titleStyle>
      <a:lvl1pPr algn="l" defTabSz="1008400" rtl="0" eaLnBrk="1" latinLnBrk="0" hangingPunct="1">
        <a:lnSpc>
          <a:spcPct val="90000"/>
        </a:lnSpc>
        <a:spcBef>
          <a:spcPct val="0"/>
        </a:spcBef>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6.jpg"/><Relationship Id="rId5" Type="http://schemas.openxmlformats.org/officeDocument/2006/relationships/image" Target="../media/image32.jpg"/><Relationship Id="rId6" Type="http://schemas.openxmlformats.org/officeDocument/2006/relationships/image" Target="../media/image33.jpg"/><Relationship Id="rId1" Type="http://schemas.openxmlformats.org/officeDocument/2006/relationships/slideLayout" Target="../slideLayouts/slideLayout13.xml"/><Relationship Id="rId2"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image" Target="../media/image34.jpg"/></Relationships>
</file>

<file path=ppt/slides/_rels/slide17.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30.jp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image" Target="../media/image37.jp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14.jpg"/><Relationship Id="rId6" Type="http://schemas.openxmlformats.org/officeDocument/2006/relationships/image" Target="../media/image22.jpg"/><Relationship Id="rId1" Type="http://schemas.openxmlformats.org/officeDocument/2006/relationships/slideLayout" Target="../slideLayouts/slideLayout5.xml"/><Relationship Id="rId2"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A59FE1-3AD3-4265-B83B-250408D8E816}"/>
              </a:ext>
            </a:extLst>
          </p:cNvPr>
          <p:cNvSpPr>
            <a:spLocks noGrp="1"/>
          </p:cNvSpPr>
          <p:nvPr>
            <p:ph type="ctrTitle"/>
          </p:nvPr>
        </p:nvSpPr>
        <p:spPr/>
        <p:txBody>
          <a:bodyPr/>
          <a:lstStyle/>
          <a:p>
            <a:r>
              <a:rPr lang="en-US" dirty="0"/>
              <a:t>W7 Market Segment</a:t>
            </a:r>
            <a:endParaRPr lang="en-SG" dirty="0"/>
          </a:p>
        </p:txBody>
      </p:sp>
      <p:sp>
        <p:nvSpPr>
          <p:cNvPr id="3" name="Subtitle 2">
            <a:extLst>
              <a:ext uri="{FF2B5EF4-FFF2-40B4-BE49-F238E27FC236}">
                <a16:creationId xmlns="" xmlns:a16="http://schemas.microsoft.com/office/drawing/2014/main" id="{886C5B8F-0645-4BAB-9FFA-87EFE113562C}"/>
              </a:ext>
            </a:extLst>
          </p:cNvPr>
          <p:cNvSpPr>
            <a:spLocks noGrp="1"/>
          </p:cNvSpPr>
          <p:nvPr>
            <p:ph type="subTitle" idx="1"/>
          </p:nvPr>
        </p:nvSpPr>
        <p:spPr>
          <a:xfrm>
            <a:off x="802005" y="2355657"/>
            <a:ext cx="5781675" cy="496388"/>
          </a:xfrm>
        </p:spPr>
        <p:txBody>
          <a:bodyPr/>
          <a:lstStyle/>
          <a:p>
            <a:r>
              <a:rPr lang="en-AU" b="1" dirty="0"/>
              <a:t>Professional Services Organisations </a:t>
            </a:r>
            <a:endParaRPr lang="en-SG" dirty="0"/>
          </a:p>
          <a:p>
            <a:endParaRPr lang="en-SG" dirty="0"/>
          </a:p>
        </p:txBody>
      </p:sp>
    </p:spTree>
    <p:extLst>
      <p:ext uri="{BB962C8B-B14F-4D97-AF65-F5344CB8AC3E}">
        <p14:creationId xmlns:p14="http://schemas.microsoft.com/office/powerpoint/2010/main" val="207710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BC3C49-B119-46B2-B7A7-1C05038B9C78}"/>
              </a:ext>
            </a:extLst>
          </p:cNvPr>
          <p:cNvSpPr>
            <a:spLocks noGrp="1"/>
          </p:cNvSpPr>
          <p:nvPr>
            <p:ph type="title"/>
          </p:nvPr>
        </p:nvSpPr>
        <p:spPr>
          <a:xfrm>
            <a:off x="6244044" y="714102"/>
            <a:ext cx="4579287" cy="1112541"/>
          </a:xfrm>
        </p:spPr>
        <p:txBody>
          <a:bodyPr>
            <a:normAutofit/>
          </a:bodyPr>
          <a:lstStyle/>
          <a:p>
            <a:r>
              <a:rPr lang="en-US" dirty="0">
                <a:latin typeface="HelveticaNeueLT Pro 45 Lt" panose="020B0403020202020204" pitchFamily="34" charset="0"/>
              </a:rPr>
              <a:t>Professional Services</a:t>
            </a:r>
            <a:br>
              <a:rPr lang="en-US" dirty="0">
                <a:latin typeface="HelveticaNeueLT Pro 45 Lt" panose="020B0403020202020204" pitchFamily="34" charset="0"/>
              </a:rPr>
            </a:br>
            <a:r>
              <a:rPr lang="en-US" dirty="0" err="1">
                <a:latin typeface="HelveticaNeueLT Pro 45 Lt" panose="020B0403020202020204" pitchFamily="34" charset="0"/>
              </a:rPr>
              <a:t>Organisations</a:t>
            </a:r>
            <a:endParaRPr lang="en-SG" dirty="0">
              <a:latin typeface="HelveticaNeueLT Pro 45 Lt" panose="020B0403020202020204" pitchFamily="34" charset="0"/>
            </a:endParaRPr>
          </a:p>
        </p:txBody>
      </p:sp>
      <p:sp>
        <p:nvSpPr>
          <p:cNvPr id="3" name="Text Placeholder 2">
            <a:extLst>
              <a:ext uri="{FF2B5EF4-FFF2-40B4-BE49-F238E27FC236}">
                <a16:creationId xmlns="" xmlns:a16="http://schemas.microsoft.com/office/drawing/2014/main" id="{7782E386-9070-4D4E-A573-B83B3261519D}"/>
              </a:ext>
            </a:extLst>
          </p:cNvPr>
          <p:cNvSpPr>
            <a:spLocks noGrp="1"/>
          </p:cNvSpPr>
          <p:nvPr>
            <p:ph type="body" idx="1"/>
          </p:nvPr>
        </p:nvSpPr>
        <p:spPr>
          <a:xfrm>
            <a:off x="6244044" y="1907177"/>
            <a:ext cx="4051748" cy="501908"/>
          </a:xfrm>
        </p:spPr>
        <p:txBody>
          <a:bodyPr>
            <a:normAutofit/>
          </a:bodyPr>
          <a:lstStyle/>
          <a:p>
            <a:r>
              <a:rPr lang="en-US" dirty="0"/>
              <a:t>Case Study: </a:t>
            </a:r>
            <a:r>
              <a:rPr lang="en-US" dirty="0" err="1" smtClean="0"/>
              <a:t>Zenitas</a:t>
            </a:r>
            <a:endParaRPr lang="en-SG" dirty="0"/>
          </a:p>
        </p:txBody>
      </p:sp>
      <p:cxnSp>
        <p:nvCxnSpPr>
          <p:cNvPr id="4" name="Straight Connector 3">
            <a:extLst>
              <a:ext uri="{FF2B5EF4-FFF2-40B4-BE49-F238E27FC236}">
                <a16:creationId xmlns="" xmlns:a16="http://schemas.microsoft.com/office/drawing/2014/main" id="{FC3DDD29-5421-46C4-BAE7-DCBD7B1FFC8E}"/>
              </a:ext>
            </a:extLst>
          </p:cNvPr>
          <p:cNvCxnSpPr>
            <a:cxnSpLocks/>
          </p:cNvCxnSpPr>
          <p:nvPr/>
        </p:nvCxnSpPr>
        <p:spPr>
          <a:xfrm>
            <a:off x="6340758" y="1826643"/>
            <a:ext cx="380556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E338A87-B645-4F77-9C19-E282858CB8A9}"/>
              </a:ext>
            </a:extLst>
          </p:cNvPr>
          <p:cNvSpPr>
            <a:spLocks noGrp="1"/>
          </p:cNvSpPr>
          <p:nvPr>
            <p:ph type="title"/>
          </p:nvPr>
        </p:nvSpPr>
        <p:spPr>
          <a:xfrm>
            <a:off x="4668715" y="1081454"/>
            <a:ext cx="6538021" cy="844547"/>
          </a:xfrm>
        </p:spPr>
        <p:txBody>
          <a:bodyPr>
            <a:normAutofit/>
          </a:bodyPr>
          <a:lstStyle/>
          <a:p>
            <a:r>
              <a:rPr lang="en-US" sz="1800" dirty="0">
                <a:latin typeface="HelveticaNeueLT Pro 45 Lt" panose="020B0403020202020204" pitchFamily="34" charset="0"/>
              </a:rPr>
              <a:t>Project Concept</a:t>
            </a:r>
            <a:endParaRPr lang="en-SG" sz="1800" dirty="0">
              <a:latin typeface="HelveticaNeueLT Pro 45 Lt" panose="020B0403020202020204" pitchFamily="34" charset="0"/>
            </a:endParaRPr>
          </a:p>
        </p:txBody>
      </p:sp>
      <p:sp>
        <p:nvSpPr>
          <p:cNvPr id="5" name="Content Placeholder 4">
            <a:extLst>
              <a:ext uri="{FF2B5EF4-FFF2-40B4-BE49-F238E27FC236}">
                <a16:creationId xmlns="" xmlns:a16="http://schemas.microsoft.com/office/drawing/2014/main" id="{475DE125-7BBE-4C45-ACCC-35DEDE0BD673}"/>
              </a:ext>
            </a:extLst>
          </p:cNvPr>
          <p:cNvSpPr>
            <a:spLocks noGrp="1"/>
          </p:cNvSpPr>
          <p:nvPr>
            <p:ph idx="1"/>
          </p:nvPr>
        </p:nvSpPr>
        <p:spPr>
          <a:xfrm>
            <a:off x="4668715" y="1829770"/>
            <a:ext cx="4536831" cy="3331311"/>
          </a:xfrm>
        </p:spPr>
        <p:txBody>
          <a:bodyPr>
            <a:normAutofit/>
          </a:bodyPr>
          <a:lstStyle/>
          <a:p>
            <a:pPr marL="0" indent="0">
              <a:lnSpc>
                <a:spcPct val="100000"/>
              </a:lnSpc>
              <a:buNone/>
            </a:pPr>
            <a:r>
              <a:rPr lang="en-SG" sz="1000" dirty="0"/>
              <a:t>After coming from a humble beginning, and thriving throughout the past five years, </a:t>
            </a:r>
            <a:r>
              <a:rPr lang="en-SG" sz="1000" dirty="0" err="1"/>
              <a:t>Zenitas</a:t>
            </a:r>
            <a:r>
              <a:rPr lang="en-SG" sz="1000" dirty="0"/>
              <a:t> presented </a:t>
            </a:r>
            <a:r>
              <a:rPr lang="en-SG" sz="1000" dirty="0" err="1" smtClean="0"/>
              <a:t>Wurk</a:t>
            </a:r>
            <a:r>
              <a:rPr lang="en-SG" sz="1000" dirty="0" err="1" smtClean="0">
                <a:solidFill>
                  <a:srgbClr val="FF0000"/>
                </a:solidFill>
              </a:rPr>
              <a:t>space</a:t>
            </a:r>
            <a:r>
              <a:rPr lang="en-SG" sz="1000" dirty="0" smtClean="0">
                <a:solidFill>
                  <a:srgbClr val="FF0000"/>
                </a:solidFill>
              </a:rPr>
              <a:t> 7</a:t>
            </a:r>
            <a:r>
              <a:rPr lang="en-SG" sz="1000" dirty="0" smtClean="0"/>
              <a:t> </a:t>
            </a:r>
            <a:r>
              <a:rPr lang="en-SG" sz="1000" dirty="0"/>
              <a:t>with the need of creating an open and human-centric space, in which reflected a holistic perspective whilst remaining anti-bureaucratic, friendly and simple.</a:t>
            </a:r>
          </a:p>
          <a:p>
            <a:pPr marL="0" indent="0">
              <a:lnSpc>
                <a:spcPct val="100000"/>
              </a:lnSpc>
              <a:buNone/>
            </a:pPr>
            <a:r>
              <a:rPr lang="en-US" sz="1100" b="1" dirty="0"/>
              <a:t>SCOPE OF WORKS</a:t>
            </a:r>
            <a:endParaRPr lang="en-SG" sz="1100" b="1" dirty="0"/>
          </a:p>
          <a:p>
            <a:pPr>
              <a:lnSpc>
                <a:spcPct val="100000"/>
              </a:lnSpc>
            </a:pPr>
            <a:r>
              <a:rPr lang="en-SG" sz="900" dirty="0"/>
              <a:t>development of open human-centric spaces</a:t>
            </a:r>
          </a:p>
          <a:p>
            <a:pPr>
              <a:lnSpc>
                <a:spcPct val="100000"/>
              </a:lnSpc>
            </a:pPr>
            <a:r>
              <a:rPr lang="en-SG" sz="900" dirty="0"/>
              <a:t>honest, natural materials  a neutral colour palette and residential accents</a:t>
            </a:r>
          </a:p>
          <a:p>
            <a:pPr>
              <a:lnSpc>
                <a:spcPct val="100000"/>
              </a:lnSpc>
            </a:pPr>
            <a:endParaRPr lang="en-SG" sz="900" dirty="0"/>
          </a:p>
        </p:txBody>
      </p:sp>
      <p:cxnSp>
        <p:nvCxnSpPr>
          <p:cNvPr id="6" name="Straight Connector 5">
            <a:extLst>
              <a:ext uri="{FF2B5EF4-FFF2-40B4-BE49-F238E27FC236}">
                <a16:creationId xmlns="" xmlns:a16="http://schemas.microsoft.com/office/drawing/2014/main" id="{BB98A7C8-81BA-420D-AF16-33ABFB4B34A6}"/>
              </a:ext>
            </a:extLst>
          </p:cNvPr>
          <p:cNvCxnSpPr>
            <a:cxnSpLocks/>
          </p:cNvCxnSpPr>
          <p:nvPr/>
        </p:nvCxnSpPr>
        <p:spPr>
          <a:xfrm>
            <a:off x="4757848" y="1739882"/>
            <a:ext cx="4307022"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AA450843-838E-43DD-A6EB-9DDFF38303DD}"/>
              </a:ext>
            </a:extLst>
          </p:cNvPr>
          <p:cNvSpPr/>
          <p:nvPr/>
        </p:nvSpPr>
        <p:spPr>
          <a:xfrm>
            <a:off x="3146309" y="1397977"/>
            <a:ext cx="1448532" cy="1448532"/>
          </a:xfrm>
          <a:prstGeom prst="rect">
            <a:avLst/>
          </a:prstGeom>
          <a:blipFill dpi="0" rotWithShape="1">
            <a:blip r:embed="rId2"/>
            <a:srcRect/>
            <a:stretch>
              <a:fillRect l="-114492" t="-52467" r="-18598" b="-2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 xmlns:a16="http://schemas.microsoft.com/office/drawing/2014/main" id="{0570F915-9ABD-490B-B088-055EEE1EC16C}"/>
              </a:ext>
            </a:extLst>
          </p:cNvPr>
          <p:cNvSpPr/>
          <p:nvPr/>
        </p:nvSpPr>
        <p:spPr>
          <a:xfrm>
            <a:off x="3146309" y="2938829"/>
            <a:ext cx="1448532" cy="1448532"/>
          </a:xfrm>
          <a:prstGeom prst="rect">
            <a:avLst/>
          </a:prstGeom>
          <a:blipFill>
            <a:blip r:embed="rId3"/>
            <a:stretch>
              <a:fillRect l="-114492" t="-52467" r="-18598" b="-2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 xmlns:a16="http://schemas.microsoft.com/office/drawing/2014/main" id="{D9282FD9-0EF9-4547-8D65-0EB44F43AF7E}"/>
              </a:ext>
            </a:extLst>
          </p:cNvPr>
          <p:cNvSpPr/>
          <p:nvPr/>
        </p:nvSpPr>
        <p:spPr>
          <a:xfrm>
            <a:off x="1623903" y="1397977"/>
            <a:ext cx="1448532" cy="1448532"/>
          </a:xfrm>
          <a:prstGeom prst="rect">
            <a:avLst/>
          </a:prstGeom>
          <a:blipFill dpi="0" rotWithShape="1">
            <a:blip r:embed="rId2"/>
            <a:srcRect/>
            <a:stretch>
              <a:fillRect l="-11445" t="-52467" r="-121645" b="-2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ectangle 17">
            <a:extLst>
              <a:ext uri="{FF2B5EF4-FFF2-40B4-BE49-F238E27FC236}">
                <a16:creationId xmlns="" xmlns:a16="http://schemas.microsoft.com/office/drawing/2014/main" id="{B489CB90-9E82-4269-8753-7AC4308C0815}"/>
              </a:ext>
            </a:extLst>
          </p:cNvPr>
          <p:cNvSpPr/>
          <p:nvPr/>
        </p:nvSpPr>
        <p:spPr>
          <a:xfrm>
            <a:off x="1623903" y="2938829"/>
            <a:ext cx="1448532" cy="1448532"/>
          </a:xfrm>
          <a:prstGeom prst="rect">
            <a:avLst/>
          </a:prstGeom>
          <a:blipFill>
            <a:blip r:embed="rId3"/>
            <a:stretch>
              <a:fillRect l="-9392" t="-54184" r="-123698" b="-23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920111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5D1DF84-2543-466C-9DCC-CFD3232F02FD}"/>
              </a:ext>
            </a:extLst>
          </p:cNvPr>
          <p:cNvSpPr>
            <a:spLocks noGrp="1"/>
          </p:cNvSpPr>
          <p:nvPr>
            <p:ph type="title"/>
          </p:nvPr>
        </p:nvSpPr>
        <p:spPr/>
        <p:txBody>
          <a:bodyPr/>
          <a:lstStyle/>
          <a:p>
            <a:r>
              <a:rPr lang="en-US" dirty="0"/>
              <a:t>Project Completion</a:t>
            </a:r>
            <a:endParaRPr lang="en-SG" dirty="0"/>
          </a:p>
        </p:txBody>
      </p:sp>
      <p:cxnSp>
        <p:nvCxnSpPr>
          <p:cNvPr id="6" name="Straight Connector 5">
            <a:extLst>
              <a:ext uri="{FF2B5EF4-FFF2-40B4-BE49-F238E27FC236}">
                <a16:creationId xmlns="" xmlns:a16="http://schemas.microsoft.com/office/drawing/2014/main" id="{05E863AC-EAED-437C-9918-BCDBC61C29FF}"/>
              </a:ext>
            </a:extLst>
          </p:cNvPr>
          <p:cNvCxnSpPr/>
          <p:nvPr/>
        </p:nvCxnSpPr>
        <p:spPr>
          <a:xfrm>
            <a:off x="1960685" y="6831624"/>
            <a:ext cx="0" cy="483577"/>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08449294-7C3D-48B4-A1EF-1623BA4921A3}"/>
              </a:ext>
            </a:extLst>
          </p:cNvPr>
          <p:cNvSpPr/>
          <p:nvPr/>
        </p:nvSpPr>
        <p:spPr>
          <a:xfrm>
            <a:off x="8135128" y="1952074"/>
            <a:ext cx="2488951" cy="228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TextBox 22">
            <a:extLst>
              <a:ext uri="{FF2B5EF4-FFF2-40B4-BE49-F238E27FC236}">
                <a16:creationId xmlns="" xmlns:a16="http://schemas.microsoft.com/office/drawing/2014/main" id="{C7489BBD-5DA6-4D28-86A4-E6A290BA7498}"/>
              </a:ext>
            </a:extLst>
          </p:cNvPr>
          <p:cNvSpPr txBox="1"/>
          <p:nvPr/>
        </p:nvSpPr>
        <p:spPr>
          <a:xfrm>
            <a:off x="8133028" y="2545173"/>
            <a:ext cx="2341588" cy="553998"/>
          </a:xfrm>
          <a:prstGeom prst="rect">
            <a:avLst/>
          </a:prstGeom>
          <a:noFill/>
        </p:spPr>
        <p:txBody>
          <a:bodyPr wrap="square" rtlCol="0">
            <a:spAutoFit/>
          </a:bodyPr>
          <a:lstStyle/>
          <a:p>
            <a:pPr algn="r"/>
            <a:r>
              <a:rPr lang="en-SG" sz="1000" dirty="0" err="1">
                <a:solidFill>
                  <a:schemeClr val="bg2"/>
                </a:solidFill>
              </a:rPr>
              <a:t>Zenitas</a:t>
            </a:r>
            <a:r>
              <a:rPr lang="en-SG" sz="1000" dirty="0">
                <a:solidFill>
                  <a:schemeClr val="bg2"/>
                </a:solidFill>
              </a:rPr>
              <a:t> </a:t>
            </a:r>
          </a:p>
          <a:p>
            <a:pPr algn="r"/>
            <a:r>
              <a:rPr lang="en-SG" sz="1000" b="1" dirty="0">
                <a:solidFill>
                  <a:schemeClr val="bg2"/>
                </a:solidFill>
              </a:rPr>
              <a:t>Floor Area: </a:t>
            </a:r>
            <a:r>
              <a:rPr lang="en-SG" sz="1000" dirty="0">
                <a:solidFill>
                  <a:schemeClr val="bg2"/>
                </a:solidFill>
              </a:rPr>
              <a:t>1500m</a:t>
            </a:r>
            <a:r>
              <a:rPr lang="en-SG" sz="1000" baseline="30000" dirty="0">
                <a:solidFill>
                  <a:schemeClr val="bg2"/>
                </a:solidFill>
              </a:rPr>
              <a:t>2</a:t>
            </a:r>
            <a:r>
              <a:rPr lang="en-SG" sz="1000" b="1" dirty="0">
                <a:solidFill>
                  <a:schemeClr val="bg2"/>
                </a:solidFill>
              </a:rPr>
              <a:t> </a:t>
            </a:r>
            <a:endParaRPr lang="en-SG" sz="1000" dirty="0">
              <a:solidFill>
                <a:schemeClr val="bg2"/>
              </a:solidFill>
            </a:endParaRPr>
          </a:p>
          <a:p>
            <a:pPr algn="r"/>
            <a:r>
              <a:rPr lang="en-SG" sz="1000" b="1" dirty="0">
                <a:solidFill>
                  <a:schemeClr val="bg2"/>
                </a:solidFill>
              </a:rPr>
              <a:t>Industry: </a:t>
            </a:r>
            <a:r>
              <a:rPr lang="en-SG" sz="1000" dirty="0">
                <a:solidFill>
                  <a:schemeClr val="bg2"/>
                </a:solidFill>
              </a:rPr>
              <a:t>Healthcare Provider </a:t>
            </a:r>
          </a:p>
        </p:txBody>
      </p:sp>
      <p:pic>
        <p:nvPicPr>
          <p:cNvPr id="24" name="Picture 23">
            <a:extLst>
              <a:ext uri="{FF2B5EF4-FFF2-40B4-BE49-F238E27FC236}">
                <a16:creationId xmlns="" xmlns:a16="http://schemas.microsoft.com/office/drawing/2014/main" id="{7D817DDD-FB06-47FE-BE47-D9D1E42DA530}"/>
              </a:ext>
            </a:extLst>
          </p:cNvPr>
          <p:cNvPicPr>
            <a:picLocks noChangeAspect="1"/>
          </p:cNvPicPr>
          <p:nvPr/>
        </p:nvPicPr>
        <p:blipFill rotWithShape="1">
          <a:blip r:embed="rId2">
            <a:extLst>
              <a:ext uri="{28A0092B-C50C-407E-A947-70E740481C1C}">
                <a14:useLocalDpi xmlns:a14="http://schemas.microsoft.com/office/drawing/2010/main" val="0"/>
              </a:ext>
            </a:extLst>
          </a:blip>
          <a:srcRect l="1630" r="23701"/>
          <a:stretch/>
        </p:blipFill>
        <p:spPr>
          <a:xfrm>
            <a:off x="0" y="1952074"/>
            <a:ext cx="5331795" cy="4760419"/>
          </a:xfrm>
          <a:prstGeom prst="rect">
            <a:avLst/>
          </a:prstGeom>
        </p:spPr>
      </p:pic>
      <p:pic>
        <p:nvPicPr>
          <p:cNvPr id="25" name="Picture 24">
            <a:extLst>
              <a:ext uri="{FF2B5EF4-FFF2-40B4-BE49-F238E27FC236}">
                <a16:creationId xmlns="" xmlns:a16="http://schemas.microsoft.com/office/drawing/2014/main" id="{33533DCF-A26E-45EE-BE83-2152AAC45FC0}"/>
              </a:ext>
            </a:extLst>
          </p:cNvPr>
          <p:cNvPicPr>
            <a:picLocks noChangeAspect="1"/>
          </p:cNvPicPr>
          <p:nvPr/>
        </p:nvPicPr>
        <p:blipFill rotWithShape="1">
          <a:blip r:embed="rId3">
            <a:extLst>
              <a:ext uri="{28A0092B-C50C-407E-A947-70E740481C1C}">
                <a14:useLocalDpi xmlns:a14="http://schemas.microsoft.com/office/drawing/2010/main" val="0"/>
              </a:ext>
            </a:extLst>
          </a:blip>
          <a:srcRect l="29681" t="36141" r="34627" b="17565"/>
          <a:stretch/>
        </p:blipFill>
        <p:spPr>
          <a:xfrm>
            <a:off x="5413103" y="1952074"/>
            <a:ext cx="2638616" cy="2281603"/>
          </a:xfrm>
          <a:prstGeom prst="rect">
            <a:avLst/>
          </a:prstGeom>
        </p:spPr>
      </p:pic>
      <p:pic>
        <p:nvPicPr>
          <p:cNvPr id="26" name="Picture 25">
            <a:extLst>
              <a:ext uri="{FF2B5EF4-FFF2-40B4-BE49-F238E27FC236}">
                <a16:creationId xmlns="" xmlns:a16="http://schemas.microsoft.com/office/drawing/2014/main" id="{2747212E-E9F0-4C9F-AA7A-28213141DA77}"/>
              </a:ext>
            </a:extLst>
          </p:cNvPr>
          <p:cNvPicPr>
            <a:picLocks noChangeAspect="1"/>
          </p:cNvPicPr>
          <p:nvPr/>
        </p:nvPicPr>
        <p:blipFill rotWithShape="1">
          <a:blip r:embed="rId4">
            <a:extLst>
              <a:ext uri="{28A0092B-C50C-407E-A947-70E740481C1C}">
                <a14:useLocalDpi xmlns:a14="http://schemas.microsoft.com/office/drawing/2010/main" val="0"/>
              </a:ext>
            </a:extLst>
          </a:blip>
          <a:srcRect t="40746" r="12903" b="1"/>
          <a:stretch/>
        </p:blipFill>
        <p:spPr>
          <a:xfrm flipH="1">
            <a:off x="5413103" y="4332283"/>
            <a:ext cx="5210976" cy="2380210"/>
          </a:xfrm>
          <a:prstGeom prst="rect">
            <a:avLst/>
          </a:prstGeom>
        </p:spPr>
      </p:pic>
      <p:pic>
        <p:nvPicPr>
          <p:cNvPr id="27" name="Picture 26">
            <a:extLst>
              <a:ext uri="{FF2B5EF4-FFF2-40B4-BE49-F238E27FC236}">
                <a16:creationId xmlns="" xmlns:a16="http://schemas.microsoft.com/office/drawing/2014/main" id="{9DAC9A7D-BDBD-4DDC-A32E-A0F6226B6DD9}"/>
              </a:ext>
            </a:extLst>
          </p:cNvPr>
          <p:cNvPicPr>
            <a:picLocks noChangeAspect="1"/>
          </p:cNvPicPr>
          <p:nvPr/>
        </p:nvPicPr>
        <p:blipFill rotWithShape="1">
          <a:blip r:embed="rId5">
            <a:extLst>
              <a:ext uri="{28A0092B-C50C-407E-A947-70E740481C1C}">
                <a14:useLocalDpi xmlns:a14="http://schemas.microsoft.com/office/drawing/2010/main" val="0"/>
              </a:ext>
            </a:extLst>
          </a:blip>
          <a:srcRect t="27346" b="31116"/>
          <a:stretch/>
        </p:blipFill>
        <p:spPr>
          <a:xfrm>
            <a:off x="2169745" y="6792126"/>
            <a:ext cx="1259254" cy="523075"/>
          </a:xfrm>
          <a:prstGeom prst="rect">
            <a:avLst/>
          </a:prstGeom>
        </p:spPr>
      </p:pic>
    </p:spTree>
    <p:extLst>
      <p:ext uri="{BB962C8B-B14F-4D97-AF65-F5344CB8AC3E}">
        <p14:creationId xmlns:p14="http://schemas.microsoft.com/office/powerpoint/2010/main" val="27921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3CD2347-8919-4219-8D95-0E148FE539D3}"/>
              </a:ext>
            </a:extLst>
          </p:cNvPr>
          <p:cNvPicPr>
            <a:picLocks noChangeAspect="1"/>
          </p:cNvPicPr>
          <p:nvPr/>
        </p:nvPicPr>
        <p:blipFill rotWithShape="1">
          <a:blip r:embed="rId2">
            <a:extLst>
              <a:ext uri="{28A0092B-C50C-407E-A947-70E740481C1C}">
                <a14:useLocalDpi xmlns:a14="http://schemas.microsoft.com/office/drawing/2010/main" val="0"/>
              </a:ext>
            </a:extLst>
          </a:blip>
          <a:srcRect l="11016" t="5755" r="313"/>
          <a:stretch/>
        </p:blipFill>
        <p:spPr>
          <a:xfrm>
            <a:off x="0" y="0"/>
            <a:ext cx="10693400" cy="7562850"/>
          </a:xfrm>
          <a:prstGeom prst="rect">
            <a:avLst/>
          </a:prstGeom>
        </p:spPr>
      </p:pic>
      <p:sp>
        <p:nvSpPr>
          <p:cNvPr id="17" name="Title 1">
            <a:extLst>
              <a:ext uri="{FF2B5EF4-FFF2-40B4-BE49-F238E27FC236}">
                <a16:creationId xmlns="" xmlns:a16="http://schemas.microsoft.com/office/drawing/2014/main" id="{6E94F085-5241-4821-8E80-A72DD7343AF2}"/>
              </a:ext>
            </a:extLst>
          </p:cNvPr>
          <p:cNvSpPr txBox="1">
            <a:spLocks/>
          </p:cNvSpPr>
          <p:nvPr/>
        </p:nvSpPr>
        <p:spPr>
          <a:xfrm>
            <a:off x="7310282" y="5633785"/>
            <a:ext cx="2910817" cy="402336"/>
          </a:xfrm>
          <a:prstGeom prst="rect">
            <a:avLst/>
          </a:prstGeom>
        </p:spPr>
        <p:txBody>
          <a:bodyPr>
            <a:normAutofit/>
          </a:bodyPr>
          <a:lstStyle>
            <a:lvl1pPr algn="l" defTabSz="1008400" rtl="0" eaLnBrk="1" latinLnBrk="0" hangingPunct="1">
              <a:lnSpc>
                <a:spcPct val="90000"/>
              </a:lnSpc>
              <a:spcBef>
                <a:spcPct val="0"/>
              </a:spcBef>
              <a:buNone/>
              <a:defRPr sz="1800" kern="1200">
                <a:solidFill>
                  <a:schemeClr val="tx1"/>
                </a:solidFill>
                <a:latin typeface="HelveticaNeueLT Pro 45 Lt" panose="020B0403020202020204" pitchFamily="34" charset="0"/>
                <a:ea typeface="Open Sans" panose="020B0606030504020204" pitchFamily="34" charset="0"/>
                <a:cs typeface="Open Sans" panose="020B0606030504020204" pitchFamily="34" charset="0"/>
              </a:defRPr>
            </a:lvl1pPr>
          </a:lstStyle>
          <a:p>
            <a:r>
              <a:rPr lang="en-US" dirty="0"/>
              <a:t>To Completion</a:t>
            </a:r>
          </a:p>
        </p:txBody>
      </p:sp>
      <p:sp>
        <p:nvSpPr>
          <p:cNvPr id="18" name="Content Placeholder 2">
            <a:extLst>
              <a:ext uri="{FF2B5EF4-FFF2-40B4-BE49-F238E27FC236}">
                <a16:creationId xmlns="" xmlns:a16="http://schemas.microsoft.com/office/drawing/2014/main" id="{CDADB080-2EAD-4618-99FD-74361C8BF90E}"/>
              </a:ext>
            </a:extLst>
          </p:cNvPr>
          <p:cNvSpPr txBox="1">
            <a:spLocks/>
          </p:cNvSpPr>
          <p:nvPr/>
        </p:nvSpPr>
        <p:spPr>
          <a:xfrm>
            <a:off x="7310282" y="5980024"/>
            <a:ext cx="3190275" cy="906522"/>
          </a:xfrm>
          <a:prstGeom prst="rect">
            <a:avLst/>
          </a:prstGeom>
        </p:spPr>
        <p:txBody>
          <a:bodyPr>
            <a:normAutofit/>
          </a:bodyPr>
          <a:lstStyle>
            <a:lvl1pPr marL="0" indent="0" algn="l" defTabSz="1008400" rtl="0" eaLnBrk="1" latinLnBrk="0" hangingPunct="1">
              <a:lnSpc>
                <a:spcPct val="100000"/>
              </a:lnSpc>
              <a:spcBef>
                <a:spcPts val="0"/>
              </a:spcBef>
              <a:buFontTx/>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a:lnSpc>
                <a:spcPct val="120000"/>
              </a:lnSpc>
            </a:pPr>
            <a:r>
              <a:rPr lang="en-SG" sz="1000" dirty="0"/>
              <a:t>With up to 70% of project costs determined in the design phase, </a:t>
            </a:r>
            <a:r>
              <a:rPr lang="en-SG" sz="1000" dirty="0" err="1" smtClean="0"/>
              <a:t>Wurkspace</a:t>
            </a:r>
            <a:r>
              <a:rPr lang="en-SG" sz="1000" dirty="0" smtClean="0"/>
              <a:t> 7 </a:t>
            </a:r>
            <a:r>
              <a:rPr lang="en-SG" sz="1000" dirty="0"/>
              <a:t>understands the value of starting with the end in mind.</a:t>
            </a:r>
          </a:p>
        </p:txBody>
      </p:sp>
      <p:sp>
        <p:nvSpPr>
          <p:cNvPr id="19" name="Content Placeholder 2">
            <a:extLst>
              <a:ext uri="{FF2B5EF4-FFF2-40B4-BE49-F238E27FC236}">
                <a16:creationId xmlns="" xmlns:a16="http://schemas.microsoft.com/office/drawing/2014/main" id="{6CFCC03E-DF75-4514-98DA-E3FE8E356CC9}"/>
              </a:ext>
            </a:extLst>
          </p:cNvPr>
          <p:cNvSpPr txBox="1">
            <a:spLocks/>
          </p:cNvSpPr>
          <p:nvPr/>
        </p:nvSpPr>
        <p:spPr>
          <a:xfrm>
            <a:off x="7310282" y="6555594"/>
            <a:ext cx="3236720" cy="906522"/>
          </a:xfrm>
          <a:prstGeom prst="rect">
            <a:avLst/>
          </a:prstGeom>
        </p:spPr>
        <p:txBody>
          <a:bodyPr>
            <a:normAutofit/>
          </a:bodyPr>
          <a:lstStyle>
            <a:lvl1pPr marL="0" indent="0" algn="l" defTabSz="1008400" rtl="0" eaLnBrk="1" latinLnBrk="0" hangingPunct="1">
              <a:lnSpc>
                <a:spcPct val="100000"/>
              </a:lnSpc>
              <a:spcBef>
                <a:spcPts val="0"/>
              </a:spcBef>
              <a:buFontTx/>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SG" sz="800" dirty="0"/>
              <a:t>Therefore, rooted in years of relevant experience, our Project Critical Path™ has been designed to ensure every  corporate project follows its optimal pathway, in order to achieve success. </a:t>
            </a:r>
          </a:p>
          <a:p>
            <a:endParaRPr lang="en-SG" sz="800" dirty="0"/>
          </a:p>
          <a:p>
            <a:r>
              <a:rPr lang="en-SG" sz="800" dirty="0"/>
              <a:t>By designing with the end in mind, we ensure nothing of value is overlooked, omitted or discarded.</a:t>
            </a:r>
          </a:p>
        </p:txBody>
      </p:sp>
      <p:cxnSp>
        <p:nvCxnSpPr>
          <p:cNvPr id="20" name="Straight Connector 19">
            <a:extLst>
              <a:ext uri="{FF2B5EF4-FFF2-40B4-BE49-F238E27FC236}">
                <a16:creationId xmlns="" xmlns:a16="http://schemas.microsoft.com/office/drawing/2014/main" id="{0EC41FD3-F59B-4EA9-9A2D-9FFAE17EF76A}"/>
              </a:ext>
            </a:extLst>
          </p:cNvPr>
          <p:cNvCxnSpPr>
            <a:cxnSpLocks/>
          </p:cNvCxnSpPr>
          <p:nvPr/>
        </p:nvCxnSpPr>
        <p:spPr>
          <a:xfrm>
            <a:off x="7398327" y="5960031"/>
            <a:ext cx="300181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 xmlns:a16="http://schemas.microsoft.com/office/drawing/2014/main" id="{7A1DD72D-2263-43F3-A88D-9D5A2518EAB3}"/>
              </a:ext>
            </a:extLst>
          </p:cNvPr>
          <p:cNvSpPr/>
          <p:nvPr/>
        </p:nvSpPr>
        <p:spPr>
          <a:xfrm>
            <a:off x="-85434" y="-350389"/>
            <a:ext cx="7382161" cy="6596824"/>
          </a:xfrm>
          <a:custGeom>
            <a:avLst/>
            <a:gdLst>
              <a:gd name="connsiteX0" fmla="*/ 6003637 w 6511637"/>
              <a:gd name="connsiteY0" fmla="*/ 0 h 5818909"/>
              <a:gd name="connsiteX1" fmla="*/ 0 w 6511637"/>
              <a:gd name="connsiteY1" fmla="*/ 5283200 h 5818909"/>
              <a:gd name="connsiteX2" fmla="*/ 0 w 6511637"/>
              <a:gd name="connsiteY2" fmla="*/ 5818909 h 5818909"/>
              <a:gd name="connsiteX3" fmla="*/ 6511637 w 6511637"/>
              <a:gd name="connsiteY3" fmla="*/ 9236 h 5818909"/>
              <a:gd name="connsiteX4" fmla="*/ 6003637 w 6511637"/>
              <a:gd name="connsiteY4" fmla="*/ 0 h 581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1637" h="5818909">
                <a:moveTo>
                  <a:pt x="6003637" y="0"/>
                </a:moveTo>
                <a:lnTo>
                  <a:pt x="0" y="5283200"/>
                </a:lnTo>
                <a:lnTo>
                  <a:pt x="0" y="5818909"/>
                </a:lnTo>
                <a:lnTo>
                  <a:pt x="6511637" y="9236"/>
                </a:lnTo>
                <a:lnTo>
                  <a:pt x="600363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 name="Picture 9">
            <a:extLst>
              <a:ext uri="{FF2B5EF4-FFF2-40B4-BE49-F238E27FC236}">
                <a16:creationId xmlns="" xmlns:a16="http://schemas.microsoft.com/office/drawing/2014/main" id="{06E4AF39-1BA0-457D-A783-65F360E86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38458" cy="5854344"/>
          </a:xfrm>
          <a:prstGeom prst="rect">
            <a:avLst/>
          </a:prstGeom>
        </p:spPr>
      </p:pic>
      <p:sp>
        <p:nvSpPr>
          <p:cNvPr id="13" name="Title 1">
            <a:extLst>
              <a:ext uri="{FF2B5EF4-FFF2-40B4-BE49-F238E27FC236}">
                <a16:creationId xmlns="" xmlns:a16="http://schemas.microsoft.com/office/drawing/2014/main" id="{574F55B3-7CE3-4905-AC2F-092A41940865}"/>
              </a:ext>
            </a:extLst>
          </p:cNvPr>
          <p:cNvSpPr txBox="1">
            <a:spLocks/>
          </p:cNvSpPr>
          <p:nvPr/>
        </p:nvSpPr>
        <p:spPr>
          <a:xfrm>
            <a:off x="100798" y="1386780"/>
            <a:ext cx="2910817" cy="402336"/>
          </a:xfrm>
          <a:prstGeom prst="rect">
            <a:avLst/>
          </a:prstGeom>
        </p:spPr>
        <p:txBody>
          <a:bodyPr>
            <a:normAutofit/>
          </a:bodyPr>
          <a:lstStyle>
            <a:lvl1pPr algn="l" defTabSz="1008400" rtl="0" eaLnBrk="1" latinLnBrk="0" hangingPunct="1">
              <a:lnSpc>
                <a:spcPct val="90000"/>
              </a:lnSpc>
              <a:spcBef>
                <a:spcPct val="0"/>
              </a:spcBef>
              <a:buNone/>
              <a:defRPr sz="1800" kern="1200">
                <a:solidFill>
                  <a:schemeClr val="tx1"/>
                </a:solidFill>
                <a:latin typeface="HelveticaNeueLT Pro 45 Lt" panose="020B0403020202020204" pitchFamily="34" charset="0"/>
                <a:ea typeface="Open Sans" panose="020B0606030504020204" pitchFamily="34" charset="0"/>
                <a:cs typeface="Open Sans" panose="020B0606030504020204" pitchFamily="34" charset="0"/>
              </a:defRPr>
            </a:lvl1pPr>
          </a:lstStyle>
          <a:p>
            <a:r>
              <a:rPr lang="en-US" dirty="0">
                <a:solidFill>
                  <a:schemeClr val="bg2"/>
                </a:solidFill>
              </a:rPr>
              <a:t>From Concept</a:t>
            </a:r>
          </a:p>
        </p:txBody>
      </p:sp>
      <p:sp>
        <p:nvSpPr>
          <p:cNvPr id="14" name="Content Placeholder 2">
            <a:extLst>
              <a:ext uri="{FF2B5EF4-FFF2-40B4-BE49-F238E27FC236}">
                <a16:creationId xmlns="" xmlns:a16="http://schemas.microsoft.com/office/drawing/2014/main" id="{C5AC71C3-4BE7-4CD3-8BBC-4420F15FF072}"/>
              </a:ext>
            </a:extLst>
          </p:cNvPr>
          <p:cNvSpPr txBox="1">
            <a:spLocks/>
          </p:cNvSpPr>
          <p:nvPr/>
        </p:nvSpPr>
        <p:spPr>
          <a:xfrm>
            <a:off x="100798" y="1789116"/>
            <a:ext cx="2910817" cy="658361"/>
          </a:xfrm>
          <a:prstGeom prst="rect">
            <a:avLst/>
          </a:prstGeom>
        </p:spPr>
        <p:txBody>
          <a:bodyPr>
            <a:normAutofit/>
          </a:bodyPr>
          <a:lstStyle>
            <a:lvl1pPr marL="0" indent="0" algn="l" defTabSz="1008400" rtl="0" eaLnBrk="1" latinLnBrk="0" hangingPunct="1">
              <a:lnSpc>
                <a:spcPct val="100000"/>
              </a:lnSpc>
              <a:spcBef>
                <a:spcPts val="0"/>
              </a:spcBef>
              <a:buFontTx/>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a:lnSpc>
                <a:spcPct val="120000"/>
              </a:lnSpc>
            </a:pPr>
            <a:r>
              <a:rPr lang="en-SG" sz="1000" dirty="0">
                <a:solidFill>
                  <a:schemeClr val="bg2"/>
                </a:solidFill>
              </a:rPr>
              <a:t>Using the latest in 3D modelling </a:t>
            </a:r>
            <a:r>
              <a:rPr lang="en-SG" sz="1000" dirty="0" err="1" smtClean="0">
                <a:solidFill>
                  <a:schemeClr val="bg2"/>
                </a:solidFill>
              </a:rPr>
              <a:t>Wurkspace</a:t>
            </a:r>
            <a:r>
              <a:rPr lang="en-SG" sz="1000" dirty="0" smtClean="0">
                <a:solidFill>
                  <a:schemeClr val="bg2"/>
                </a:solidFill>
              </a:rPr>
              <a:t> 7 can </a:t>
            </a:r>
            <a:r>
              <a:rPr lang="en-SG" sz="1000" dirty="0">
                <a:solidFill>
                  <a:schemeClr val="bg2"/>
                </a:solidFill>
              </a:rPr>
              <a:t>show you the outcome in photo realistic colour before a single hammer is lifted.</a:t>
            </a:r>
          </a:p>
        </p:txBody>
      </p:sp>
      <p:sp>
        <p:nvSpPr>
          <p:cNvPr id="15" name="Content Placeholder 2">
            <a:extLst>
              <a:ext uri="{FF2B5EF4-FFF2-40B4-BE49-F238E27FC236}">
                <a16:creationId xmlns="" xmlns:a16="http://schemas.microsoft.com/office/drawing/2014/main" id="{B62E304B-B988-419B-BF6E-968BBF87BDC6}"/>
              </a:ext>
            </a:extLst>
          </p:cNvPr>
          <p:cNvSpPr txBox="1">
            <a:spLocks/>
          </p:cNvSpPr>
          <p:nvPr/>
        </p:nvSpPr>
        <p:spPr>
          <a:xfrm>
            <a:off x="100797" y="2377148"/>
            <a:ext cx="2910817" cy="1253375"/>
          </a:xfrm>
          <a:prstGeom prst="rect">
            <a:avLst/>
          </a:prstGeom>
        </p:spPr>
        <p:txBody>
          <a:bodyPr>
            <a:normAutofit/>
          </a:bodyPr>
          <a:lstStyle>
            <a:lvl1pPr marL="0" indent="0" algn="l" defTabSz="1008400" rtl="0" eaLnBrk="1" latinLnBrk="0" hangingPunct="1">
              <a:lnSpc>
                <a:spcPct val="100000"/>
              </a:lnSpc>
              <a:spcBef>
                <a:spcPts val="0"/>
              </a:spcBef>
              <a:buFontTx/>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SG" sz="800" dirty="0">
                <a:solidFill>
                  <a:schemeClr val="bg2"/>
                </a:solidFill>
              </a:rPr>
              <a:t>This service provides a sense of spatial awareness unrivalled by other means. guaranteeing your satisfaction in the completed project.</a:t>
            </a:r>
          </a:p>
          <a:p>
            <a:endParaRPr lang="en-SG" sz="800" dirty="0">
              <a:solidFill>
                <a:schemeClr val="bg2"/>
              </a:solidFill>
            </a:endParaRPr>
          </a:p>
          <a:p>
            <a:r>
              <a:rPr lang="en-SG" sz="800" dirty="0">
                <a:solidFill>
                  <a:schemeClr val="bg2"/>
                </a:solidFill>
              </a:rPr>
              <a:t>Down to the most intricate details, like conceptualising intra-office line  of sight, or visualising the sun projecting into your workspace, our skilled designers turn your vision into reality right before your eyes.</a:t>
            </a:r>
          </a:p>
        </p:txBody>
      </p:sp>
      <p:cxnSp>
        <p:nvCxnSpPr>
          <p:cNvPr id="16" name="Straight Connector 15">
            <a:extLst>
              <a:ext uri="{FF2B5EF4-FFF2-40B4-BE49-F238E27FC236}">
                <a16:creationId xmlns="" xmlns:a16="http://schemas.microsoft.com/office/drawing/2014/main" id="{B72A85F6-A1FB-489B-B29A-E7BA7D449F88}"/>
              </a:ext>
            </a:extLst>
          </p:cNvPr>
          <p:cNvCxnSpPr>
            <a:cxnSpLocks/>
          </p:cNvCxnSpPr>
          <p:nvPr/>
        </p:nvCxnSpPr>
        <p:spPr>
          <a:xfrm>
            <a:off x="171133" y="1740011"/>
            <a:ext cx="263635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7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29ECE53-C38A-4CAF-99F9-B08E32B287FD}"/>
              </a:ext>
            </a:extLst>
          </p:cNvPr>
          <p:cNvSpPr>
            <a:spLocks noGrp="1"/>
          </p:cNvSpPr>
          <p:nvPr>
            <p:ph type="title"/>
          </p:nvPr>
        </p:nvSpPr>
        <p:spPr>
          <a:xfrm>
            <a:off x="7659603" y="1998515"/>
            <a:ext cx="2776865" cy="1219470"/>
          </a:xfrm>
        </p:spPr>
        <p:txBody>
          <a:bodyPr anchor="t">
            <a:normAutofit/>
          </a:bodyPr>
          <a:lstStyle/>
          <a:p>
            <a:r>
              <a:rPr lang="en-US" sz="3600" dirty="0">
                <a:latin typeface="HelveticaNeueLT Pro 45 Lt" panose="020B0403020202020204" pitchFamily="34" charset="0"/>
              </a:rPr>
              <a:t>Completed Projects</a:t>
            </a:r>
            <a:endParaRPr lang="en-SG" sz="3600" dirty="0">
              <a:latin typeface="HelveticaNeueLT Pro 45 Lt" panose="020B0403020202020204" pitchFamily="34" charset="0"/>
            </a:endParaRPr>
          </a:p>
        </p:txBody>
      </p:sp>
      <p:cxnSp>
        <p:nvCxnSpPr>
          <p:cNvPr id="6" name="Straight Connector 5">
            <a:extLst>
              <a:ext uri="{FF2B5EF4-FFF2-40B4-BE49-F238E27FC236}">
                <a16:creationId xmlns="" xmlns:a16="http://schemas.microsoft.com/office/drawing/2014/main" id="{57E3F75B-0421-4878-8142-3EC190DE3BCE}"/>
              </a:ext>
            </a:extLst>
          </p:cNvPr>
          <p:cNvCxnSpPr>
            <a:cxnSpLocks/>
          </p:cNvCxnSpPr>
          <p:nvPr/>
        </p:nvCxnSpPr>
        <p:spPr>
          <a:xfrm>
            <a:off x="7765112" y="3110321"/>
            <a:ext cx="217898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96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C2721FD4-5F34-4431-8E6B-30EE0DA94A93}"/>
              </a:ext>
            </a:extLst>
          </p:cNvPr>
          <p:cNvCxnSpPr/>
          <p:nvPr/>
        </p:nvCxnSpPr>
        <p:spPr>
          <a:xfrm>
            <a:off x="1960685" y="6831624"/>
            <a:ext cx="0" cy="483577"/>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00EE6C1B-8630-4F79-A8FF-48068AF65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06" y="6824683"/>
            <a:ext cx="1616707" cy="490518"/>
          </a:xfrm>
          <a:prstGeom prst="rect">
            <a:avLst/>
          </a:prstGeom>
        </p:spPr>
      </p:pic>
      <p:sp>
        <p:nvSpPr>
          <p:cNvPr id="4" name="Freeform: Shape 3">
            <a:extLst>
              <a:ext uri="{FF2B5EF4-FFF2-40B4-BE49-F238E27FC236}">
                <a16:creationId xmlns="" xmlns:a16="http://schemas.microsoft.com/office/drawing/2014/main" id="{18D82DE8-D884-4BA5-8FC5-63E9C74D134F}"/>
              </a:ext>
            </a:extLst>
          </p:cNvPr>
          <p:cNvSpPr/>
          <p:nvPr/>
        </p:nvSpPr>
        <p:spPr>
          <a:xfrm>
            <a:off x="0" y="1385390"/>
            <a:ext cx="5362741" cy="4765431"/>
          </a:xfrm>
          <a:custGeom>
            <a:avLst/>
            <a:gdLst>
              <a:gd name="connsiteX0" fmla="*/ 0 w 5389685"/>
              <a:gd name="connsiteY0" fmla="*/ 0 h 4765431"/>
              <a:gd name="connsiteX1" fmla="*/ 5389685 w 5389685"/>
              <a:gd name="connsiteY1" fmla="*/ 0 h 4765431"/>
              <a:gd name="connsiteX2" fmla="*/ 4686300 w 5389685"/>
              <a:gd name="connsiteY2" fmla="*/ 4765431 h 4765431"/>
              <a:gd name="connsiteX3" fmla="*/ 17585 w 5389685"/>
              <a:gd name="connsiteY3" fmla="*/ 4765431 h 4765431"/>
              <a:gd name="connsiteX4" fmla="*/ 0 w 5389685"/>
              <a:gd name="connsiteY4" fmla="*/ 0 h 476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685" h="4765431">
                <a:moveTo>
                  <a:pt x="0" y="0"/>
                </a:moveTo>
                <a:lnTo>
                  <a:pt x="5389685" y="0"/>
                </a:lnTo>
                <a:lnTo>
                  <a:pt x="4686300" y="4765431"/>
                </a:lnTo>
                <a:lnTo>
                  <a:pt x="17585" y="4765431"/>
                </a:lnTo>
                <a:cubicBezTo>
                  <a:pt x="11723" y="3176954"/>
                  <a:pt x="5862" y="1588477"/>
                  <a:pt x="0" y="0"/>
                </a:cubicBezTo>
                <a:close/>
              </a:path>
            </a:pathLst>
          </a:custGeom>
          <a:blipFill dpi="0" rotWithShape="1">
            <a:blip r:embed="rId3"/>
            <a:srcRect/>
            <a:stretch>
              <a:fillRect l="-30000" t="-4000" r="-18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9" name="Rectangle 18">
            <a:extLst>
              <a:ext uri="{FF2B5EF4-FFF2-40B4-BE49-F238E27FC236}">
                <a16:creationId xmlns="" xmlns:a16="http://schemas.microsoft.com/office/drawing/2014/main" id="{806378D8-3389-4A44-BBB2-36BBCB52661F}"/>
              </a:ext>
            </a:extLst>
          </p:cNvPr>
          <p:cNvSpPr/>
          <p:nvPr/>
        </p:nvSpPr>
        <p:spPr>
          <a:xfrm>
            <a:off x="8084766" y="1385390"/>
            <a:ext cx="2488951" cy="22816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TextBox 19">
            <a:extLst>
              <a:ext uri="{FF2B5EF4-FFF2-40B4-BE49-F238E27FC236}">
                <a16:creationId xmlns="" xmlns:a16="http://schemas.microsoft.com/office/drawing/2014/main" id="{60E45C77-ABE9-47A4-8D87-0423A1C24021}"/>
              </a:ext>
            </a:extLst>
          </p:cNvPr>
          <p:cNvSpPr txBox="1"/>
          <p:nvPr/>
        </p:nvSpPr>
        <p:spPr>
          <a:xfrm>
            <a:off x="8454776" y="2740490"/>
            <a:ext cx="1969477" cy="553998"/>
          </a:xfrm>
          <a:prstGeom prst="rect">
            <a:avLst/>
          </a:prstGeom>
          <a:noFill/>
        </p:spPr>
        <p:txBody>
          <a:bodyPr wrap="square" rtlCol="0">
            <a:spAutoFit/>
          </a:bodyPr>
          <a:lstStyle/>
          <a:p>
            <a:pPr algn="r"/>
            <a:r>
              <a:rPr lang="en-SG" sz="1000" dirty="0">
                <a:solidFill>
                  <a:schemeClr val="bg2"/>
                </a:solidFill>
              </a:rPr>
              <a:t>Gallagher</a:t>
            </a:r>
          </a:p>
          <a:p>
            <a:pPr algn="r"/>
            <a:r>
              <a:rPr lang="en-SG" sz="1000" b="1" dirty="0">
                <a:solidFill>
                  <a:schemeClr val="bg2"/>
                </a:solidFill>
              </a:rPr>
              <a:t>Floor Area: </a:t>
            </a:r>
            <a:r>
              <a:rPr lang="en-SG" sz="1000" dirty="0">
                <a:solidFill>
                  <a:schemeClr val="bg2"/>
                </a:solidFill>
              </a:rPr>
              <a:t>2300m</a:t>
            </a:r>
            <a:r>
              <a:rPr lang="en-SG" sz="1000" baseline="30000" dirty="0">
                <a:solidFill>
                  <a:schemeClr val="bg2"/>
                </a:solidFill>
              </a:rPr>
              <a:t>2</a:t>
            </a:r>
            <a:r>
              <a:rPr lang="en-SG" sz="1000" b="1" dirty="0">
                <a:solidFill>
                  <a:schemeClr val="bg2"/>
                </a:solidFill>
              </a:rPr>
              <a:t> </a:t>
            </a:r>
          </a:p>
          <a:p>
            <a:pPr algn="r"/>
            <a:r>
              <a:rPr lang="en-SG" sz="1000" b="1" dirty="0">
                <a:solidFill>
                  <a:schemeClr val="bg2"/>
                </a:solidFill>
              </a:rPr>
              <a:t> Industry: </a:t>
            </a:r>
            <a:r>
              <a:rPr lang="en-SG" sz="1000" dirty="0">
                <a:solidFill>
                  <a:schemeClr val="bg2"/>
                </a:solidFill>
              </a:rPr>
              <a:t>Insurance</a:t>
            </a:r>
          </a:p>
        </p:txBody>
      </p:sp>
      <p:pic>
        <p:nvPicPr>
          <p:cNvPr id="22" name="Picture 21">
            <a:extLst>
              <a:ext uri="{FF2B5EF4-FFF2-40B4-BE49-F238E27FC236}">
                <a16:creationId xmlns="" xmlns:a16="http://schemas.microsoft.com/office/drawing/2014/main" id="{BF1CE01B-5C51-460D-9004-F6BACE5AE69F}"/>
              </a:ext>
            </a:extLst>
          </p:cNvPr>
          <p:cNvPicPr>
            <a:picLocks noChangeAspect="1"/>
          </p:cNvPicPr>
          <p:nvPr/>
        </p:nvPicPr>
        <p:blipFill rotWithShape="1">
          <a:blip r:embed="rId4">
            <a:extLst>
              <a:ext uri="{28A0092B-C50C-407E-A947-70E740481C1C}">
                <a14:useLocalDpi xmlns:a14="http://schemas.microsoft.com/office/drawing/2010/main" val="0"/>
              </a:ext>
            </a:extLst>
          </a:blip>
          <a:srcRect t="40746" r="12903" b="1"/>
          <a:stretch/>
        </p:blipFill>
        <p:spPr>
          <a:xfrm flipH="1">
            <a:off x="5362741" y="3765599"/>
            <a:ext cx="5210976" cy="2380210"/>
          </a:xfrm>
          <a:prstGeom prst="rect">
            <a:avLst/>
          </a:prstGeom>
        </p:spPr>
      </p:pic>
      <p:sp>
        <p:nvSpPr>
          <p:cNvPr id="6" name="Freeform: Shape 5">
            <a:extLst>
              <a:ext uri="{FF2B5EF4-FFF2-40B4-BE49-F238E27FC236}">
                <a16:creationId xmlns="" xmlns:a16="http://schemas.microsoft.com/office/drawing/2014/main" id="{CC6C5BC4-C7AA-4FB6-AC24-EB3B7AA3F8A7}"/>
              </a:ext>
            </a:extLst>
          </p:cNvPr>
          <p:cNvSpPr/>
          <p:nvPr/>
        </p:nvSpPr>
        <p:spPr>
          <a:xfrm>
            <a:off x="4760259" y="3756212"/>
            <a:ext cx="5809129" cy="2393576"/>
          </a:xfrm>
          <a:custGeom>
            <a:avLst/>
            <a:gdLst>
              <a:gd name="connsiteX0" fmla="*/ 5809129 w 5809129"/>
              <a:gd name="connsiteY0" fmla="*/ 0 h 2393576"/>
              <a:gd name="connsiteX1" fmla="*/ 367553 w 5809129"/>
              <a:gd name="connsiteY1" fmla="*/ 0 h 2393576"/>
              <a:gd name="connsiteX2" fmla="*/ 0 w 5809129"/>
              <a:gd name="connsiteY2" fmla="*/ 2393576 h 2393576"/>
              <a:gd name="connsiteX3" fmla="*/ 5809129 w 5809129"/>
              <a:gd name="connsiteY3" fmla="*/ 2393576 h 2393576"/>
              <a:gd name="connsiteX4" fmla="*/ 5809129 w 5809129"/>
              <a:gd name="connsiteY4" fmla="*/ 0 h 23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129" h="2393576">
                <a:moveTo>
                  <a:pt x="5809129" y="0"/>
                </a:moveTo>
                <a:lnTo>
                  <a:pt x="367553" y="0"/>
                </a:lnTo>
                <a:lnTo>
                  <a:pt x="0" y="2393576"/>
                </a:lnTo>
                <a:lnTo>
                  <a:pt x="5809129" y="2393576"/>
                </a:lnTo>
                <a:lnTo>
                  <a:pt x="5809129" y="0"/>
                </a:lnTo>
                <a:close/>
              </a:path>
            </a:pathLst>
          </a:custGeom>
          <a:blipFill dpi="0" rotWithShape="1">
            <a:blip r:embed="rId5"/>
            <a:srcRect/>
            <a:stretch>
              <a:fillRect l="-1000" t="-13000" r="-5000"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Freeform: Shape 6">
            <a:extLst>
              <a:ext uri="{FF2B5EF4-FFF2-40B4-BE49-F238E27FC236}">
                <a16:creationId xmlns="" xmlns:a16="http://schemas.microsoft.com/office/drawing/2014/main" id="{ABAA44CB-AC54-4D2C-BE5F-65A387377B62}"/>
              </a:ext>
            </a:extLst>
          </p:cNvPr>
          <p:cNvSpPr/>
          <p:nvPr/>
        </p:nvSpPr>
        <p:spPr>
          <a:xfrm>
            <a:off x="5145741" y="1380565"/>
            <a:ext cx="2859741" cy="2277035"/>
          </a:xfrm>
          <a:custGeom>
            <a:avLst/>
            <a:gdLst>
              <a:gd name="connsiteX0" fmla="*/ 2859741 w 2859741"/>
              <a:gd name="connsiteY0" fmla="*/ 0 h 2277035"/>
              <a:gd name="connsiteX1" fmla="*/ 2859741 w 2859741"/>
              <a:gd name="connsiteY1" fmla="*/ 2277035 h 2277035"/>
              <a:gd name="connsiteX2" fmla="*/ 0 w 2859741"/>
              <a:gd name="connsiteY2" fmla="*/ 2268070 h 2277035"/>
              <a:gd name="connsiteX3" fmla="*/ 322730 w 2859741"/>
              <a:gd name="connsiteY3" fmla="*/ 17929 h 2277035"/>
              <a:gd name="connsiteX4" fmla="*/ 2859741 w 2859741"/>
              <a:gd name="connsiteY4" fmla="*/ 0 h 22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741" h="2277035">
                <a:moveTo>
                  <a:pt x="2859741" y="0"/>
                </a:moveTo>
                <a:lnTo>
                  <a:pt x="2859741" y="2277035"/>
                </a:lnTo>
                <a:lnTo>
                  <a:pt x="0" y="2268070"/>
                </a:lnTo>
                <a:lnTo>
                  <a:pt x="322730" y="17929"/>
                </a:lnTo>
                <a:lnTo>
                  <a:pt x="2859741" y="0"/>
                </a:lnTo>
                <a:close/>
              </a:path>
            </a:pathLst>
          </a:custGeom>
          <a:blipFill dpi="0" rotWithShape="1">
            <a:blip r:embed="rId6"/>
            <a:srcRect/>
            <a:stretch>
              <a:fillRect l="-31347" t="-4000" r="-3653"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Tree>
    <p:extLst>
      <p:ext uri="{BB962C8B-B14F-4D97-AF65-F5344CB8AC3E}">
        <p14:creationId xmlns:p14="http://schemas.microsoft.com/office/powerpoint/2010/main" val="289891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5FD80994-7CF1-402D-9FE9-E8C59D1043F7}"/>
              </a:ext>
            </a:extLst>
          </p:cNvPr>
          <p:cNvSpPr/>
          <p:nvPr/>
        </p:nvSpPr>
        <p:spPr>
          <a:xfrm>
            <a:off x="200757" y="1358892"/>
            <a:ext cx="2366597" cy="2297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4" name="Straight Connector 13">
            <a:extLst>
              <a:ext uri="{FF2B5EF4-FFF2-40B4-BE49-F238E27FC236}">
                <a16:creationId xmlns="" xmlns:a16="http://schemas.microsoft.com/office/drawing/2014/main" id="{C2721FD4-5F34-4431-8E6B-30EE0DA94A93}"/>
              </a:ext>
            </a:extLst>
          </p:cNvPr>
          <p:cNvCxnSpPr/>
          <p:nvPr/>
        </p:nvCxnSpPr>
        <p:spPr>
          <a:xfrm>
            <a:off x="1960685" y="6831624"/>
            <a:ext cx="0" cy="48357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2009F940-8EF1-4BC2-B6B0-3A906EADD3AD}"/>
              </a:ext>
            </a:extLst>
          </p:cNvPr>
          <p:cNvSpPr txBox="1"/>
          <p:nvPr/>
        </p:nvSpPr>
        <p:spPr>
          <a:xfrm>
            <a:off x="396023" y="2902232"/>
            <a:ext cx="1969477" cy="553998"/>
          </a:xfrm>
          <a:prstGeom prst="rect">
            <a:avLst/>
          </a:prstGeom>
          <a:noFill/>
        </p:spPr>
        <p:txBody>
          <a:bodyPr wrap="square" rtlCol="0">
            <a:spAutoFit/>
          </a:bodyPr>
          <a:lstStyle/>
          <a:p>
            <a:r>
              <a:rPr lang="en-SG" sz="1000" dirty="0">
                <a:solidFill>
                  <a:schemeClr val="bg2"/>
                </a:solidFill>
              </a:rPr>
              <a:t>Finance Company</a:t>
            </a:r>
          </a:p>
          <a:p>
            <a:r>
              <a:rPr lang="en-SG" sz="1000" b="1" dirty="0">
                <a:solidFill>
                  <a:schemeClr val="bg2"/>
                </a:solidFill>
              </a:rPr>
              <a:t>Floor Area: </a:t>
            </a:r>
            <a:r>
              <a:rPr lang="en-SG" sz="1000" dirty="0">
                <a:solidFill>
                  <a:schemeClr val="bg2"/>
                </a:solidFill>
              </a:rPr>
              <a:t>2400m</a:t>
            </a:r>
            <a:r>
              <a:rPr lang="en-SG" sz="1000" baseline="30000" dirty="0">
                <a:solidFill>
                  <a:schemeClr val="bg2"/>
                </a:solidFill>
              </a:rPr>
              <a:t>2</a:t>
            </a:r>
          </a:p>
          <a:p>
            <a:r>
              <a:rPr lang="en-SG" sz="1000" b="1" dirty="0">
                <a:solidFill>
                  <a:schemeClr val="bg2"/>
                </a:solidFill>
              </a:rPr>
              <a:t>Industry: </a:t>
            </a:r>
            <a:r>
              <a:rPr lang="en-SG" sz="1000" dirty="0">
                <a:solidFill>
                  <a:schemeClr val="bg2"/>
                </a:solidFill>
              </a:rPr>
              <a:t>Finance</a:t>
            </a:r>
            <a:endParaRPr lang="en-SG" sz="400" dirty="0">
              <a:solidFill>
                <a:schemeClr val="bg2"/>
              </a:solidFill>
            </a:endParaRPr>
          </a:p>
        </p:txBody>
      </p:sp>
      <p:sp>
        <p:nvSpPr>
          <p:cNvPr id="13" name="TextBox 12">
            <a:extLst>
              <a:ext uri="{FF2B5EF4-FFF2-40B4-BE49-F238E27FC236}">
                <a16:creationId xmlns="" xmlns:a16="http://schemas.microsoft.com/office/drawing/2014/main" id="{2C2DEEDA-93B0-4AB4-B957-CB81D66AD2A8}"/>
              </a:ext>
            </a:extLst>
          </p:cNvPr>
          <p:cNvSpPr txBox="1"/>
          <p:nvPr/>
        </p:nvSpPr>
        <p:spPr>
          <a:xfrm>
            <a:off x="2057399" y="6901962"/>
            <a:ext cx="2883877" cy="369332"/>
          </a:xfrm>
          <a:prstGeom prst="rect">
            <a:avLst/>
          </a:prstGeom>
          <a:noFill/>
        </p:spPr>
        <p:txBody>
          <a:bodyPr wrap="square" rtlCol="0">
            <a:spAutoFit/>
          </a:bodyPr>
          <a:lstStyle/>
          <a:p>
            <a:r>
              <a:rPr lang="en-US" dirty="0"/>
              <a:t>FINANCE COMPANY</a:t>
            </a:r>
            <a:endParaRPr lang="en-SG" dirty="0"/>
          </a:p>
        </p:txBody>
      </p:sp>
      <p:sp>
        <p:nvSpPr>
          <p:cNvPr id="15" name="Rectangle 14">
            <a:extLst>
              <a:ext uri="{FF2B5EF4-FFF2-40B4-BE49-F238E27FC236}">
                <a16:creationId xmlns="" xmlns:a16="http://schemas.microsoft.com/office/drawing/2014/main" id="{90FF2986-9C5F-4D1E-ABA4-294B61191CF8}"/>
              </a:ext>
            </a:extLst>
          </p:cNvPr>
          <p:cNvSpPr/>
          <p:nvPr/>
        </p:nvSpPr>
        <p:spPr>
          <a:xfrm>
            <a:off x="200757" y="3739103"/>
            <a:ext cx="4758104" cy="2380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Freeform: Shape 5">
            <a:extLst>
              <a:ext uri="{FF2B5EF4-FFF2-40B4-BE49-F238E27FC236}">
                <a16:creationId xmlns="" xmlns:a16="http://schemas.microsoft.com/office/drawing/2014/main" id="{C73FF709-8EA1-48E5-8C1D-51E33DE4E927}"/>
              </a:ext>
            </a:extLst>
          </p:cNvPr>
          <p:cNvSpPr/>
          <p:nvPr/>
        </p:nvSpPr>
        <p:spPr>
          <a:xfrm>
            <a:off x="5389685" y="0"/>
            <a:ext cx="5301761" cy="7561385"/>
          </a:xfrm>
          <a:custGeom>
            <a:avLst/>
            <a:gdLst>
              <a:gd name="connsiteX0" fmla="*/ 5301761 w 5301761"/>
              <a:gd name="connsiteY0" fmla="*/ 0 h 7561385"/>
              <a:gd name="connsiteX1" fmla="*/ 5301761 w 5301761"/>
              <a:gd name="connsiteY1" fmla="*/ 7561385 h 7561385"/>
              <a:gd name="connsiteX2" fmla="*/ 0 w 5301761"/>
              <a:gd name="connsiteY2" fmla="*/ 7561385 h 7561385"/>
              <a:gd name="connsiteX3" fmla="*/ 1441938 w 5301761"/>
              <a:gd name="connsiteY3" fmla="*/ 0 h 7561385"/>
              <a:gd name="connsiteX4" fmla="*/ 5301761 w 5301761"/>
              <a:gd name="connsiteY4" fmla="*/ 0 h 7561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761" h="7561385">
                <a:moveTo>
                  <a:pt x="5301761" y="0"/>
                </a:moveTo>
                <a:lnTo>
                  <a:pt x="5301761" y="7561385"/>
                </a:lnTo>
                <a:lnTo>
                  <a:pt x="0" y="7561385"/>
                </a:lnTo>
                <a:lnTo>
                  <a:pt x="1441938" y="0"/>
                </a:lnTo>
                <a:lnTo>
                  <a:pt x="5301761" y="0"/>
                </a:lnTo>
                <a:close/>
              </a:path>
            </a:pathLst>
          </a:custGeom>
          <a:blipFill dpi="0" rotWithShape="1">
            <a:blip r:embed="rId2"/>
            <a:srcRect/>
            <a:stretch>
              <a:fillRect l="-80000" t="-16000" r="-53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Freeform: Shape 6">
            <a:extLst>
              <a:ext uri="{FF2B5EF4-FFF2-40B4-BE49-F238E27FC236}">
                <a16:creationId xmlns="" xmlns:a16="http://schemas.microsoft.com/office/drawing/2014/main" id="{E688B684-2771-40F0-96AC-F76E94BDCA0C}"/>
              </a:ext>
            </a:extLst>
          </p:cNvPr>
          <p:cNvSpPr/>
          <p:nvPr/>
        </p:nvSpPr>
        <p:spPr>
          <a:xfrm>
            <a:off x="193431" y="3710354"/>
            <a:ext cx="5776546" cy="2426677"/>
          </a:xfrm>
          <a:custGeom>
            <a:avLst/>
            <a:gdLst>
              <a:gd name="connsiteX0" fmla="*/ 0 w 5776546"/>
              <a:gd name="connsiteY0" fmla="*/ 35169 h 2426677"/>
              <a:gd name="connsiteX1" fmla="*/ 0 w 5776546"/>
              <a:gd name="connsiteY1" fmla="*/ 2426677 h 2426677"/>
              <a:gd name="connsiteX2" fmla="*/ 5301761 w 5776546"/>
              <a:gd name="connsiteY2" fmla="*/ 2426677 h 2426677"/>
              <a:gd name="connsiteX3" fmla="*/ 5776546 w 5776546"/>
              <a:gd name="connsiteY3" fmla="*/ 0 h 2426677"/>
              <a:gd name="connsiteX4" fmla="*/ 0 w 5776546"/>
              <a:gd name="connsiteY4" fmla="*/ 35169 h 242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6546" h="2426677">
                <a:moveTo>
                  <a:pt x="0" y="35169"/>
                </a:moveTo>
                <a:lnTo>
                  <a:pt x="0" y="2426677"/>
                </a:lnTo>
                <a:lnTo>
                  <a:pt x="5301761" y="2426677"/>
                </a:lnTo>
                <a:lnTo>
                  <a:pt x="5776546" y="0"/>
                </a:lnTo>
                <a:lnTo>
                  <a:pt x="0" y="35169"/>
                </a:lnTo>
                <a:close/>
              </a:path>
            </a:pathLst>
          </a:custGeom>
          <a:blipFill dpi="0" rotWithShape="1">
            <a:blip r:embed="rId3"/>
            <a:srcRect/>
            <a:stretch>
              <a:fillRect l="-3000" t="-52000" r="-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Freeform: Shape 19">
            <a:extLst>
              <a:ext uri="{FF2B5EF4-FFF2-40B4-BE49-F238E27FC236}">
                <a16:creationId xmlns="" xmlns:a16="http://schemas.microsoft.com/office/drawing/2014/main" id="{BBCAD6D3-6965-45C7-8B11-CC9CA07FF7B9}"/>
              </a:ext>
            </a:extLst>
          </p:cNvPr>
          <p:cNvSpPr/>
          <p:nvPr/>
        </p:nvSpPr>
        <p:spPr>
          <a:xfrm>
            <a:off x="2639897" y="1358892"/>
            <a:ext cx="3780692" cy="2303585"/>
          </a:xfrm>
          <a:custGeom>
            <a:avLst/>
            <a:gdLst>
              <a:gd name="connsiteX0" fmla="*/ 0 w 3780692"/>
              <a:gd name="connsiteY0" fmla="*/ 0 h 2303585"/>
              <a:gd name="connsiteX1" fmla="*/ 3780692 w 3780692"/>
              <a:gd name="connsiteY1" fmla="*/ 0 h 2303585"/>
              <a:gd name="connsiteX2" fmla="*/ 3323492 w 3780692"/>
              <a:gd name="connsiteY2" fmla="*/ 2303585 h 2303585"/>
              <a:gd name="connsiteX3" fmla="*/ 8792 w 3780692"/>
              <a:gd name="connsiteY3" fmla="*/ 2303585 h 2303585"/>
              <a:gd name="connsiteX4" fmla="*/ 0 w 3780692"/>
              <a:gd name="connsiteY4" fmla="*/ 0 h 230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692" h="2303585">
                <a:moveTo>
                  <a:pt x="0" y="0"/>
                </a:moveTo>
                <a:lnTo>
                  <a:pt x="3780692" y="0"/>
                </a:lnTo>
                <a:lnTo>
                  <a:pt x="3323492" y="2303585"/>
                </a:lnTo>
                <a:lnTo>
                  <a:pt x="8792" y="2303585"/>
                </a:lnTo>
                <a:cubicBezTo>
                  <a:pt x="11723" y="1532793"/>
                  <a:pt x="14653" y="762000"/>
                  <a:pt x="0" y="0"/>
                </a:cubicBezTo>
                <a:close/>
              </a:path>
            </a:pathLst>
          </a:custGeom>
          <a:blipFill dpi="0" rotWithShape="1">
            <a:blip r:embed="rId4"/>
            <a:srcRect/>
            <a:stretch>
              <a:fillRect l="-1548" t="-53143" r="-3452" b="-250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Tree>
    <p:extLst>
      <p:ext uri="{BB962C8B-B14F-4D97-AF65-F5344CB8AC3E}">
        <p14:creationId xmlns:p14="http://schemas.microsoft.com/office/powerpoint/2010/main" val="160380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D407CA-0833-4711-82DC-79E8C94061E4}"/>
              </a:ext>
            </a:extLst>
          </p:cNvPr>
          <p:cNvSpPr>
            <a:spLocks noGrp="1"/>
          </p:cNvSpPr>
          <p:nvPr>
            <p:ph type="title"/>
          </p:nvPr>
        </p:nvSpPr>
        <p:spPr/>
        <p:txBody>
          <a:bodyPr/>
          <a:lstStyle/>
          <a:p>
            <a:r>
              <a:rPr lang="en-US" dirty="0"/>
              <a:t>Recent Clients</a:t>
            </a:r>
            <a:endParaRPr lang="en-SG" dirty="0"/>
          </a:p>
        </p:txBody>
      </p:sp>
      <p:pic>
        <p:nvPicPr>
          <p:cNvPr id="21" name="Picture 20">
            <a:extLst>
              <a:ext uri="{FF2B5EF4-FFF2-40B4-BE49-F238E27FC236}">
                <a16:creationId xmlns="" xmlns:a16="http://schemas.microsoft.com/office/drawing/2014/main" id="{EAC0044A-0D3C-436F-AA50-E30F4586E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36" y="3404124"/>
            <a:ext cx="1167237" cy="389518"/>
          </a:xfrm>
          <a:prstGeom prst="rect">
            <a:avLst/>
          </a:prstGeom>
        </p:spPr>
      </p:pic>
      <p:pic>
        <p:nvPicPr>
          <p:cNvPr id="23" name="Picture 22">
            <a:extLst>
              <a:ext uri="{FF2B5EF4-FFF2-40B4-BE49-F238E27FC236}">
                <a16:creationId xmlns="" xmlns:a16="http://schemas.microsoft.com/office/drawing/2014/main" id="{172EE82C-6201-4315-B27B-5DC539AF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158" y="3284830"/>
            <a:ext cx="704166" cy="704166"/>
          </a:xfrm>
          <a:prstGeom prst="rect">
            <a:avLst/>
          </a:prstGeom>
        </p:spPr>
      </p:pic>
      <p:pic>
        <p:nvPicPr>
          <p:cNvPr id="25" name="Picture 24">
            <a:extLst>
              <a:ext uri="{FF2B5EF4-FFF2-40B4-BE49-F238E27FC236}">
                <a16:creationId xmlns="" xmlns:a16="http://schemas.microsoft.com/office/drawing/2014/main" id="{E7053D0E-869C-4AFF-B07D-D6211D27E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108" y="3322953"/>
            <a:ext cx="704166" cy="704166"/>
          </a:xfrm>
          <a:prstGeom prst="rect">
            <a:avLst/>
          </a:prstGeom>
        </p:spPr>
      </p:pic>
      <p:pic>
        <p:nvPicPr>
          <p:cNvPr id="27" name="Picture 26">
            <a:extLst>
              <a:ext uri="{FF2B5EF4-FFF2-40B4-BE49-F238E27FC236}">
                <a16:creationId xmlns="" xmlns:a16="http://schemas.microsoft.com/office/drawing/2014/main" id="{CB21EE35-CCFF-4EB7-8F49-CA4DB0FA6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5782" y="2974266"/>
            <a:ext cx="1217645" cy="1217645"/>
          </a:xfrm>
          <a:prstGeom prst="rect">
            <a:avLst/>
          </a:prstGeom>
        </p:spPr>
      </p:pic>
      <p:pic>
        <p:nvPicPr>
          <p:cNvPr id="29" name="Picture 28">
            <a:extLst>
              <a:ext uri="{FF2B5EF4-FFF2-40B4-BE49-F238E27FC236}">
                <a16:creationId xmlns="" xmlns:a16="http://schemas.microsoft.com/office/drawing/2014/main" id="{5ABD0CC4-8119-4F1C-9FC9-33B7E5D1F4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935" y="3425692"/>
            <a:ext cx="1338448" cy="389517"/>
          </a:xfrm>
          <a:prstGeom prst="rect">
            <a:avLst/>
          </a:prstGeom>
        </p:spPr>
      </p:pic>
      <p:pic>
        <p:nvPicPr>
          <p:cNvPr id="31" name="Picture 30">
            <a:extLst>
              <a:ext uri="{FF2B5EF4-FFF2-40B4-BE49-F238E27FC236}">
                <a16:creationId xmlns="" xmlns:a16="http://schemas.microsoft.com/office/drawing/2014/main" id="{32ABC04E-3EAD-4950-A9F4-06A8A416F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66" y="4596159"/>
            <a:ext cx="889859" cy="889859"/>
          </a:xfrm>
          <a:prstGeom prst="rect">
            <a:avLst/>
          </a:prstGeom>
        </p:spPr>
      </p:pic>
      <p:pic>
        <p:nvPicPr>
          <p:cNvPr id="33" name="Picture 32">
            <a:extLst>
              <a:ext uri="{FF2B5EF4-FFF2-40B4-BE49-F238E27FC236}">
                <a16:creationId xmlns="" xmlns:a16="http://schemas.microsoft.com/office/drawing/2014/main" id="{D0270C34-B24B-4F87-ADAD-DC9A63938D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1695" y="4596159"/>
            <a:ext cx="889859" cy="889859"/>
          </a:xfrm>
          <a:prstGeom prst="rect">
            <a:avLst/>
          </a:prstGeom>
        </p:spPr>
      </p:pic>
      <p:pic>
        <p:nvPicPr>
          <p:cNvPr id="35" name="Picture 34">
            <a:extLst>
              <a:ext uri="{FF2B5EF4-FFF2-40B4-BE49-F238E27FC236}">
                <a16:creationId xmlns="" xmlns:a16="http://schemas.microsoft.com/office/drawing/2014/main" id="{8D8023D0-0965-42BA-9173-F3864353A2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6527" y="4596159"/>
            <a:ext cx="889859" cy="889859"/>
          </a:xfrm>
          <a:prstGeom prst="rect">
            <a:avLst/>
          </a:prstGeom>
        </p:spPr>
      </p:pic>
      <p:pic>
        <p:nvPicPr>
          <p:cNvPr id="37" name="Picture 36">
            <a:extLst>
              <a:ext uri="{FF2B5EF4-FFF2-40B4-BE49-F238E27FC236}">
                <a16:creationId xmlns="" xmlns:a16="http://schemas.microsoft.com/office/drawing/2014/main" id="{033AD711-E640-4A65-8435-B6283EE4D7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1359" y="4856961"/>
            <a:ext cx="1265385" cy="368254"/>
          </a:xfrm>
          <a:prstGeom prst="rect">
            <a:avLst/>
          </a:prstGeom>
        </p:spPr>
      </p:pic>
      <p:pic>
        <p:nvPicPr>
          <p:cNvPr id="39" name="Picture 38">
            <a:extLst>
              <a:ext uri="{FF2B5EF4-FFF2-40B4-BE49-F238E27FC236}">
                <a16:creationId xmlns="" xmlns:a16="http://schemas.microsoft.com/office/drawing/2014/main" id="{90DD3A38-6A1C-4393-BE7C-4DCC77E16B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1717" y="4857608"/>
            <a:ext cx="1265383" cy="366961"/>
          </a:xfrm>
          <a:prstGeom prst="rect">
            <a:avLst/>
          </a:prstGeom>
        </p:spPr>
      </p:pic>
      <p:pic>
        <p:nvPicPr>
          <p:cNvPr id="43" name="Picture 42">
            <a:extLst>
              <a:ext uri="{FF2B5EF4-FFF2-40B4-BE49-F238E27FC236}">
                <a16:creationId xmlns="" xmlns:a16="http://schemas.microsoft.com/office/drawing/2014/main" id="{5B659BD9-0E8F-4C14-89A6-93C38CF3B9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62072" y="4879176"/>
            <a:ext cx="2012078" cy="323824"/>
          </a:xfrm>
          <a:prstGeom prst="rect">
            <a:avLst/>
          </a:prstGeom>
        </p:spPr>
      </p:pic>
      <p:cxnSp>
        <p:nvCxnSpPr>
          <p:cNvPr id="44" name="Straight Connector 43">
            <a:extLst>
              <a:ext uri="{FF2B5EF4-FFF2-40B4-BE49-F238E27FC236}">
                <a16:creationId xmlns="" xmlns:a16="http://schemas.microsoft.com/office/drawing/2014/main" id="{E0D84985-CCD4-4372-8D2A-E54D9D3A1E18}"/>
              </a:ext>
            </a:extLst>
          </p:cNvPr>
          <p:cNvCxnSpPr>
            <a:cxnSpLocks/>
          </p:cNvCxnSpPr>
          <p:nvPr/>
        </p:nvCxnSpPr>
        <p:spPr>
          <a:xfrm>
            <a:off x="817013" y="2974266"/>
            <a:ext cx="9005717"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49A1A49E-5937-48D3-A1CC-2AABB57426DA}"/>
              </a:ext>
            </a:extLst>
          </p:cNvPr>
          <p:cNvCxnSpPr>
            <a:cxnSpLocks/>
          </p:cNvCxnSpPr>
          <p:nvPr/>
        </p:nvCxnSpPr>
        <p:spPr>
          <a:xfrm>
            <a:off x="817013" y="4239029"/>
            <a:ext cx="9005717"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A3249289-0E48-4700-9D24-3FCA6DCAE4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1522" y="3425692"/>
            <a:ext cx="1616707" cy="490518"/>
          </a:xfrm>
          <a:prstGeom prst="rect">
            <a:avLst/>
          </a:prstGeom>
        </p:spPr>
      </p:pic>
      <p:grpSp>
        <p:nvGrpSpPr>
          <p:cNvPr id="7" name="Group 6">
            <a:extLst>
              <a:ext uri="{FF2B5EF4-FFF2-40B4-BE49-F238E27FC236}">
                <a16:creationId xmlns="" xmlns:a16="http://schemas.microsoft.com/office/drawing/2014/main" id="{3327DDC8-8370-4309-ABC2-4C80DE0FF00D}"/>
              </a:ext>
            </a:extLst>
          </p:cNvPr>
          <p:cNvGrpSpPr/>
          <p:nvPr/>
        </p:nvGrpSpPr>
        <p:grpSpPr>
          <a:xfrm>
            <a:off x="817013" y="1864455"/>
            <a:ext cx="9005717" cy="971419"/>
            <a:chOff x="817013" y="1864455"/>
            <a:chExt cx="9005717" cy="971419"/>
          </a:xfrm>
        </p:grpSpPr>
        <p:pic>
          <p:nvPicPr>
            <p:cNvPr id="6" name="Picture 5">
              <a:extLst>
                <a:ext uri="{FF2B5EF4-FFF2-40B4-BE49-F238E27FC236}">
                  <a16:creationId xmlns="" xmlns:a16="http://schemas.microsoft.com/office/drawing/2014/main" id="{E1F83107-6751-4855-B2E0-28492D071A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7013" y="1864455"/>
              <a:ext cx="971419" cy="971419"/>
            </a:xfrm>
            <a:prstGeom prst="rect">
              <a:avLst/>
            </a:prstGeom>
          </p:spPr>
        </p:pic>
        <p:pic>
          <p:nvPicPr>
            <p:cNvPr id="13" name="Picture 12">
              <a:extLst>
                <a:ext uri="{FF2B5EF4-FFF2-40B4-BE49-F238E27FC236}">
                  <a16:creationId xmlns="" xmlns:a16="http://schemas.microsoft.com/office/drawing/2014/main" id="{ED2F21F5-FD55-4073-93D9-27672DC1C6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39126" y="2131885"/>
              <a:ext cx="971419" cy="312779"/>
            </a:xfrm>
            <a:prstGeom prst="rect">
              <a:avLst/>
            </a:prstGeom>
          </p:spPr>
        </p:pic>
        <p:pic>
          <p:nvPicPr>
            <p:cNvPr id="17" name="Picture 16">
              <a:extLst>
                <a:ext uri="{FF2B5EF4-FFF2-40B4-BE49-F238E27FC236}">
                  <a16:creationId xmlns="" xmlns:a16="http://schemas.microsoft.com/office/drawing/2014/main" id="{70083B47-53FB-4C96-85BE-1CAC08B74D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1456" y="2062502"/>
              <a:ext cx="558766" cy="558766"/>
            </a:xfrm>
            <a:prstGeom prst="rect">
              <a:avLst/>
            </a:prstGeom>
          </p:spPr>
        </p:pic>
        <p:pic>
          <p:nvPicPr>
            <p:cNvPr id="19" name="Picture 18">
              <a:extLst>
                <a:ext uri="{FF2B5EF4-FFF2-40B4-BE49-F238E27FC236}">
                  <a16:creationId xmlns="" xmlns:a16="http://schemas.microsoft.com/office/drawing/2014/main" id="{0BE6B3EB-4F31-49DA-9FC4-FB68BC3623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22884" y="2011101"/>
              <a:ext cx="558766" cy="558766"/>
            </a:xfrm>
            <a:prstGeom prst="rect">
              <a:avLst/>
            </a:prstGeom>
          </p:spPr>
        </p:pic>
        <p:pic>
          <p:nvPicPr>
            <p:cNvPr id="41" name="Picture 40">
              <a:extLst>
                <a:ext uri="{FF2B5EF4-FFF2-40B4-BE49-F238E27FC236}">
                  <a16:creationId xmlns="" xmlns:a16="http://schemas.microsoft.com/office/drawing/2014/main" id="{8FA905A3-C383-4F0D-8474-090B63D4023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20365" y="1982037"/>
              <a:ext cx="704166" cy="704166"/>
            </a:xfrm>
            <a:prstGeom prst="rect">
              <a:avLst/>
            </a:prstGeom>
          </p:spPr>
        </p:pic>
        <p:pic>
          <p:nvPicPr>
            <p:cNvPr id="5" name="Picture 4">
              <a:extLst>
                <a:ext uri="{FF2B5EF4-FFF2-40B4-BE49-F238E27FC236}">
                  <a16:creationId xmlns="" xmlns:a16="http://schemas.microsoft.com/office/drawing/2014/main" id="{53528059-FC85-409E-9F16-DC19743CD871}"/>
                </a:ext>
              </a:extLst>
            </p:cNvPr>
            <p:cNvPicPr>
              <a:picLocks noChangeAspect="1"/>
            </p:cNvPicPr>
            <p:nvPr/>
          </p:nvPicPr>
          <p:blipFill rotWithShape="1">
            <a:blip r:embed="rId19">
              <a:extLst>
                <a:ext uri="{28A0092B-C50C-407E-A947-70E740481C1C}">
                  <a14:useLocalDpi xmlns:a14="http://schemas.microsoft.com/office/drawing/2010/main" val="0"/>
                </a:ext>
              </a:extLst>
            </a:blip>
            <a:srcRect l="11387" r="13042"/>
            <a:stretch/>
          </p:blipFill>
          <p:spPr>
            <a:xfrm>
              <a:off x="8442326" y="2068327"/>
              <a:ext cx="1380404" cy="531586"/>
            </a:xfrm>
            <a:prstGeom prst="rect">
              <a:avLst/>
            </a:prstGeom>
          </p:spPr>
        </p:pic>
      </p:grpSp>
    </p:spTree>
    <p:extLst>
      <p:ext uri="{BB962C8B-B14F-4D97-AF65-F5344CB8AC3E}">
        <p14:creationId xmlns:p14="http://schemas.microsoft.com/office/powerpoint/2010/main" val="2642927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46A899-2FDD-4987-BBC8-C3C2E314C1A5}"/>
              </a:ext>
            </a:extLst>
          </p:cNvPr>
          <p:cNvSpPr>
            <a:spLocks noGrp="1"/>
          </p:cNvSpPr>
          <p:nvPr>
            <p:ph type="title"/>
          </p:nvPr>
        </p:nvSpPr>
        <p:spPr>
          <a:xfrm>
            <a:off x="796718" y="420239"/>
            <a:ext cx="3001560" cy="467784"/>
          </a:xfrm>
        </p:spPr>
        <p:txBody>
          <a:bodyPr>
            <a:normAutofit/>
          </a:bodyPr>
          <a:lstStyle/>
          <a:p>
            <a:r>
              <a:rPr lang="en-US" sz="1800" dirty="0">
                <a:latin typeface="HelveticaNeueLT Pro 45 Lt" panose="020B0403020202020204" pitchFamily="34" charset="0"/>
              </a:rPr>
              <a:t>Corporate Responsibility</a:t>
            </a:r>
            <a:endParaRPr lang="en-SG" sz="1800" dirty="0">
              <a:latin typeface="HelveticaNeueLT Pro 45 Lt" panose="020B0403020202020204" pitchFamily="34" charset="0"/>
            </a:endParaRPr>
          </a:p>
        </p:txBody>
      </p:sp>
      <p:cxnSp>
        <p:nvCxnSpPr>
          <p:cNvPr id="3" name="Straight Connector 2">
            <a:extLst>
              <a:ext uri="{FF2B5EF4-FFF2-40B4-BE49-F238E27FC236}">
                <a16:creationId xmlns="" xmlns:a16="http://schemas.microsoft.com/office/drawing/2014/main" id="{BD993B3F-7220-4EEA-8759-3D07BE90C679}"/>
              </a:ext>
            </a:extLst>
          </p:cNvPr>
          <p:cNvCxnSpPr>
            <a:cxnSpLocks/>
          </p:cNvCxnSpPr>
          <p:nvPr/>
        </p:nvCxnSpPr>
        <p:spPr>
          <a:xfrm>
            <a:off x="889529" y="815528"/>
            <a:ext cx="380556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F03A5A11-4A20-4ECF-AF4A-234DF92860BB}"/>
              </a:ext>
            </a:extLst>
          </p:cNvPr>
          <p:cNvSpPr txBox="1"/>
          <p:nvPr/>
        </p:nvSpPr>
        <p:spPr>
          <a:xfrm>
            <a:off x="796717" y="896817"/>
            <a:ext cx="3898375" cy="2716128"/>
          </a:xfrm>
          <a:prstGeom prst="rect">
            <a:avLst/>
          </a:prstGeom>
          <a:noFill/>
        </p:spPr>
        <p:txBody>
          <a:bodyPr wrap="square" rtlCol="0">
            <a:spAutoFit/>
          </a:bodyPr>
          <a:lstStyle/>
          <a:p>
            <a:r>
              <a:rPr lang="en-SG" sz="1000" dirty="0">
                <a:solidFill>
                  <a:schemeClr val="bg2"/>
                </a:solidFill>
              </a:rPr>
              <a:t>Safety is paramount in all areas of our business. </a:t>
            </a:r>
            <a:r>
              <a:rPr lang="en-SG" sz="1000" dirty="0" err="1" smtClean="0">
                <a:solidFill>
                  <a:schemeClr val="bg2"/>
                </a:solidFill>
              </a:rPr>
              <a:t>Wurkspace</a:t>
            </a:r>
            <a:r>
              <a:rPr lang="en-SG" sz="1000" dirty="0" smtClean="0">
                <a:solidFill>
                  <a:schemeClr val="bg2"/>
                </a:solidFill>
              </a:rPr>
              <a:t> 7 </a:t>
            </a:r>
            <a:r>
              <a:rPr lang="en-SG" sz="1000" dirty="0">
                <a:solidFill>
                  <a:schemeClr val="bg2"/>
                </a:solidFill>
              </a:rPr>
              <a:t>goal is to ensure no employee, contractor, client or member of the general public is exposed to, or experiences harm from, our work practices.</a:t>
            </a:r>
          </a:p>
          <a:p>
            <a:endParaRPr lang="en-SG" sz="1000" dirty="0">
              <a:solidFill>
                <a:schemeClr val="bg2"/>
              </a:solidFill>
            </a:endParaRPr>
          </a:p>
          <a:p>
            <a:r>
              <a:rPr lang="en-SG" sz="1000" dirty="0">
                <a:solidFill>
                  <a:schemeClr val="bg2"/>
                </a:solidFill>
              </a:rPr>
              <a:t>We have a thorough understanding and adherence policy to the Work Health and Safety Act and legislation and can confirm no breaches in over 7 years.</a:t>
            </a:r>
          </a:p>
          <a:p>
            <a:endParaRPr lang="en-SG" sz="1000" dirty="0">
              <a:solidFill>
                <a:schemeClr val="bg2"/>
              </a:solidFill>
            </a:endParaRPr>
          </a:p>
          <a:p>
            <a:r>
              <a:rPr lang="en-SG" sz="1050" b="1" dirty="0">
                <a:solidFill>
                  <a:schemeClr val="bg2"/>
                </a:solidFill>
              </a:rPr>
              <a:t>Insurance</a:t>
            </a:r>
          </a:p>
          <a:p>
            <a:r>
              <a:rPr lang="en-SG" sz="1000" dirty="0">
                <a:solidFill>
                  <a:schemeClr val="bg2"/>
                </a:solidFill>
              </a:rPr>
              <a:t>We are comprehensively insured to give you peace of mind</a:t>
            </a:r>
          </a:p>
          <a:p>
            <a:r>
              <a:rPr lang="en-SG" sz="1000" dirty="0">
                <a:solidFill>
                  <a:schemeClr val="bg2"/>
                </a:solidFill>
              </a:rPr>
              <a:t>Australian Insurers, Austral Risk Services</a:t>
            </a:r>
          </a:p>
          <a:p>
            <a:endParaRPr lang="en-SG" sz="1000" dirty="0">
              <a:solidFill>
                <a:schemeClr val="bg2"/>
              </a:solidFill>
            </a:endParaRPr>
          </a:p>
          <a:p>
            <a:r>
              <a:rPr lang="en-SG" sz="1000" b="1" dirty="0">
                <a:solidFill>
                  <a:schemeClr val="bg2"/>
                </a:solidFill>
              </a:rPr>
              <a:t>Cover</a:t>
            </a:r>
          </a:p>
          <a:p>
            <a:r>
              <a:rPr lang="en-SG" sz="1000" dirty="0">
                <a:solidFill>
                  <a:schemeClr val="bg2"/>
                </a:solidFill>
              </a:rPr>
              <a:t>Workers Compensation $50,000,000 </a:t>
            </a:r>
            <a:endParaRPr lang="en-SG" sz="1000" dirty="0" smtClean="0">
              <a:solidFill>
                <a:schemeClr val="bg2"/>
              </a:solidFill>
            </a:endParaRPr>
          </a:p>
          <a:p>
            <a:r>
              <a:rPr lang="en-SG" sz="1000" dirty="0" smtClean="0">
                <a:solidFill>
                  <a:schemeClr val="bg2"/>
                </a:solidFill>
              </a:rPr>
              <a:t>Public </a:t>
            </a:r>
            <a:r>
              <a:rPr lang="en-SG" sz="1000" dirty="0">
                <a:solidFill>
                  <a:schemeClr val="bg2"/>
                </a:solidFill>
              </a:rPr>
              <a:t>&amp; Product Liability $50,000,000 </a:t>
            </a:r>
            <a:endParaRPr lang="en-SG" sz="1000" dirty="0" smtClean="0">
              <a:solidFill>
                <a:schemeClr val="bg2"/>
              </a:solidFill>
            </a:endParaRPr>
          </a:p>
          <a:p>
            <a:r>
              <a:rPr lang="en-SG" sz="1000" dirty="0" smtClean="0">
                <a:solidFill>
                  <a:schemeClr val="bg2"/>
                </a:solidFill>
              </a:rPr>
              <a:t>Professional </a:t>
            </a:r>
            <a:r>
              <a:rPr lang="en-SG" sz="1000" dirty="0">
                <a:solidFill>
                  <a:schemeClr val="bg2"/>
                </a:solidFill>
              </a:rPr>
              <a:t>indemnity $5,000,000 Capability</a:t>
            </a:r>
          </a:p>
        </p:txBody>
      </p:sp>
    </p:spTree>
    <p:extLst>
      <p:ext uri="{BB962C8B-B14F-4D97-AF65-F5344CB8AC3E}">
        <p14:creationId xmlns:p14="http://schemas.microsoft.com/office/powerpoint/2010/main" val="4147621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B0C5F17-7EA5-48FE-A5C4-BBC58EF258F2}"/>
              </a:ext>
            </a:extLst>
          </p:cNvPr>
          <p:cNvSpPr>
            <a:spLocks noGrp="1"/>
          </p:cNvSpPr>
          <p:nvPr>
            <p:ph type="title"/>
          </p:nvPr>
        </p:nvSpPr>
        <p:spPr>
          <a:xfrm>
            <a:off x="571858" y="587490"/>
            <a:ext cx="9204567" cy="465985"/>
          </a:xfrm>
        </p:spPr>
        <p:txBody>
          <a:bodyPr>
            <a:noAutofit/>
          </a:bodyPr>
          <a:lstStyle/>
          <a:p>
            <a:r>
              <a:rPr lang="en-US" sz="2000" dirty="0" err="1" smtClean="0">
                <a:latin typeface="HelveticaNeueLT Pro 45 Lt" panose="020B0403020202020204" pitchFamily="34" charset="0"/>
              </a:rPr>
              <a:t>Wurk</a:t>
            </a:r>
            <a:r>
              <a:rPr lang="en-US" sz="2000" dirty="0" err="1" smtClean="0">
                <a:solidFill>
                  <a:schemeClr val="tx2"/>
                </a:solidFill>
                <a:latin typeface="HelveticaNeueLT Pro 45 Lt" panose="020B0403020202020204" pitchFamily="34" charset="0"/>
              </a:rPr>
              <a:t>space</a:t>
            </a:r>
            <a:r>
              <a:rPr lang="en-US" sz="2000" dirty="0" smtClean="0">
                <a:solidFill>
                  <a:schemeClr val="tx2"/>
                </a:solidFill>
                <a:latin typeface="HelveticaNeueLT Pro 45 Lt" panose="020B0403020202020204" pitchFamily="34" charset="0"/>
              </a:rPr>
              <a:t> 7</a:t>
            </a:r>
            <a:r>
              <a:rPr lang="en-US" sz="2000" dirty="0" smtClean="0">
                <a:latin typeface="HelveticaNeueLT Pro 45 Lt" panose="020B0403020202020204" pitchFamily="34" charset="0"/>
              </a:rPr>
              <a:t>’s </a:t>
            </a:r>
            <a:r>
              <a:rPr lang="en-US" sz="2000" dirty="0">
                <a:latin typeface="HelveticaNeueLT Pro 45 Lt" panose="020B0403020202020204" pitchFamily="34" charset="0"/>
              </a:rPr>
              <a:t>reach across Australia</a:t>
            </a:r>
            <a:endParaRPr lang="en-SG" sz="2000" dirty="0">
              <a:latin typeface="HelveticaNeueLT Pro 45 Lt" panose="020B0403020202020204" pitchFamily="34" charset="0"/>
            </a:endParaRPr>
          </a:p>
        </p:txBody>
      </p:sp>
      <p:sp>
        <p:nvSpPr>
          <p:cNvPr id="4" name="Title 2">
            <a:extLst>
              <a:ext uri="{FF2B5EF4-FFF2-40B4-BE49-F238E27FC236}">
                <a16:creationId xmlns="" xmlns:a16="http://schemas.microsoft.com/office/drawing/2014/main" id="{B3644AE1-E892-42C7-96B1-EF2D3B0DB781}"/>
              </a:ext>
            </a:extLst>
          </p:cNvPr>
          <p:cNvSpPr txBox="1">
            <a:spLocks/>
          </p:cNvSpPr>
          <p:nvPr/>
        </p:nvSpPr>
        <p:spPr>
          <a:xfrm>
            <a:off x="4645891" y="1501679"/>
            <a:ext cx="5056766" cy="1482358"/>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SG" sz="1400" dirty="0">
                <a:latin typeface="+mj-lt"/>
              </a:rPr>
              <a:t>Contact your local </a:t>
            </a:r>
            <a:r>
              <a:rPr lang="en-SG" sz="1400" dirty="0" err="1" smtClean="0">
                <a:latin typeface="+mj-lt"/>
              </a:rPr>
              <a:t>Wurk</a:t>
            </a:r>
            <a:r>
              <a:rPr lang="en-SG" sz="1400" dirty="0" err="1" smtClean="0">
                <a:solidFill>
                  <a:schemeClr val="tx2"/>
                </a:solidFill>
                <a:latin typeface="+mj-lt"/>
              </a:rPr>
              <a:t>space</a:t>
            </a:r>
            <a:r>
              <a:rPr lang="en-SG" sz="1400" dirty="0" smtClean="0">
                <a:solidFill>
                  <a:schemeClr val="tx2"/>
                </a:solidFill>
                <a:latin typeface="+mj-lt"/>
              </a:rPr>
              <a:t> 7</a:t>
            </a:r>
            <a:r>
              <a:rPr lang="en-SG" sz="1400" dirty="0" smtClean="0">
                <a:latin typeface="+mj-lt"/>
              </a:rPr>
              <a:t> </a:t>
            </a:r>
            <a:r>
              <a:rPr lang="en-SG" sz="1400" dirty="0">
                <a:latin typeface="+mj-lt"/>
              </a:rPr>
              <a:t>team today.</a:t>
            </a:r>
            <a:endParaRPr lang="en-SG" sz="1200" b="1" dirty="0">
              <a:latin typeface="+mj-lt"/>
            </a:endParaRPr>
          </a:p>
        </p:txBody>
      </p:sp>
      <p:sp>
        <p:nvSpPr>
          <p:cNvPr id="6" name="Title 2">
            <a:extLst>
              <a:ext uri="{FF2B5EF4-FFF2-40B4-BE49-F238E27FC236}">
                <a16:creationId xmlns="" xmlns:a16="http://schemas.microsoft.com/office/drawing/2014/main" id="{97CF113E-CCCC-41B6-B846-DFBDC4975CC0}"/>
              </a:ext>
            </a:extLst>
          </p:cNvPr>
          <p:cNvSpPr txBox="1">
            <a:spLocks/>
          </p:cNvSpPr>
          <p:nvPr/>
        </p:nvSpPr>
        <p:spPr>
          <a:xfrm>
            <a:off x="571858" y="1256675"/>
            <a:ext cx="4148906" cy="2114598"/>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ts val="7000"/>
              </a:lnSpc>
            </a:pPr>
            <a:r>
              <a:rPr lang="en-SG" sz="6600" dirty="0">
                <a:latin typeface="HelveticaNeueLT Pro 45 Lt" panose="020B0403020202020204" pitchFamily="34" charset="0"/>
              </a:rPr>
              <a:t>Melbourne</a:t>
            </a:r>
          </a:p>
          <a:p>
            <a:pPr>
              <a:lnSpc>
                <a:spcPts val="7000"/>
              </a:lnSpc>
            </a:pPr>
            <a:r>
              <a:rPr lang="en-SG" sz="6600" dirty="0">
                <a:solidFill>
                  <a:srgbClr val="FF0000"/>
                </a:solidFill>
                <a:latin typeface="HelveticaNeueLT Pro 45 Lt" panose="020B0403020202020204" pitchFamily="34" charset="0"/>
              </a:rPr>
              <a:t>Sydney</a:t>
            </a:r>
          </a:p>
          <a:p>
            <a:pPr>
              <a:lnSpc>
                <a:spcPts val="7000"/>
              </a:lnSpc>
            </a:pPr>
            <a:r>
              <a:rPr lang="en-SG" sz="6600" dirty="0">
                <a:latin typeface="HelveticaNeueLT Pro 45 Lt" panose="020B0403020202020204" pitchFamily="34" charset="0"/>
              </a:rPr>
              <a:t>Perth </a:t>
            </a:r>
          </a:p>
          <a:p>
            <a:pPr>
              <a:lnSpc>
                <a:spcPts val="7000"/>
              </a:lnSpc>
            </a:pPr>
            <a:r>
              <a:rPr lang="en-SG" sz="6600" dirty="0">
                <a:solidFill>
                  <a:srgbClr val="FF0000"/>
                </a:solidFill>
                <a:latin typeface="HelveticaNeueLT Pro 45 Lt" panose="020B0403020202020204" pitchFamily="34" charset="0"/>
              </a:rPr>
              <a:t>Brisbane</a:t>
            </a:r>
          </a:p>
        </p:txBody>
      </p:sp>
      <p:cxnSp>
        <p:nvCxnSpPr>
          <p:cNvPr id="7" name="Straight Connector 6">
            <a:extLst>
              <a:ext uri="{FF2B5EF4-FFF2-40B4-BE49-F238E27FC236}">
                <a16:creationId xmlns="" xmlns:a16="http://schemas.microsoft.com/office/drawing/2014/main" id="{4E6AA1E7-2072-4FD0-AC7E-82586441B688}"/>
              </a:ext>
            </a:extLst>
          </p:cNvPr>
          <p:cNvCxnSpPr>
            <a:cxnSpLocks/>
          </p:cNvCxnSpPr>
          <p:nvPr/>
        </p:nvCxnSpPr>
        <p:spPr>
          <a:xfrm>
            <a:off x="696940" y="1053475"/>
            <a:ext cx="9005717"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 xmlns:a16="http://schemas.microsoft.com/office/drawing/2014/main" id="{D5BCEE6A-8DDB-49EA-80AE-A98D172B794D}"/>
              </a:ext>
            </a:extLst>
          </p:cNvPr>
          <p:cNvSpPr txBox="1">
            <a:spLocks/>
          </p:cNvSpPr>
          <p:nvPr/>
        </p:nvSpPr>
        <p:spPr>
          <a:xfrm>
            <a:off x="5735782" y="6647920"/>
            <a:ext cx="4040643" cy="465985"/>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lnSpc>
                <a:spcPts val="2200"/>
              </a:lnSpc>
            </a:pPr>
            <a:r>
              <a:rPr lang="en-SG" sz="1200" b="1" dirty="0">
                <a:latin typeface="+mj-lt"/>
              </a:rPr>
              <a:t>ABN: 16127220419</a:t>
            </a:r>
            <a:endParaRPr lang="en-SG" sz="1000" b="1" dirty="0">
              <a:latin typeface="+mj-lt"/>
            </a:endParaRPr>
          </a:p>
        </p:txBody>
      </p:sp>
      <p:sp>
        <p:nvSpPr>
          <p:cNvPr id="10" name="Title 2">
            <a:extLst>
              <a:ext uri="{FF2B5EF4-FFF2-40B4-BE49-F238E27FC236}">
                <a16:creationId xmlns="" xmlns:a16="http://schemas.microsoft.com/office/drawing/2014/main" id="{B23DBD93-7AB5-40DC-96D9-A6C514908E08}"/>
              </a:ext>
            </a:extLst>
          </p:cNvPr>
          <p:cNvSpPr txBox="1">
            <a:spLocks/>
          </p:cNvSpPr>
          <p:nvPr/>
        </p:nvSpPr>
        <p:spPr>
          <a:xfrm>
            <a:off x="4720763" y="1888915"/>
            <a:ext cx="4610201" cy="965121"/>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lnSpc>
                <a:spcPts val="2200"/>
              </a:lnSpc>
            </a:pPr>
            <a:r>
              <a:rPr lang="en-SG" sz="1800" b="1" dirty="0">
                <a:latin typeface="+mj-lt"/>
              </a:rPr>
              <a:t>1800 973 836 </a:t>
            </a:r>
          </a:p>
          <a:p>
            <a:pPr algn="r">
              <a:lnSpc>
                <a:spcPts val="2200"/>
              </a:lnSpc>
            </a:pPr>
            <a:r>
              <a:rPr lang="en-SG" sz="1800" b="1" dirty="0">
                <a:solidFill>
                  <a:schemeClr val="accent1"/>
                </a:solidFill>
                <a:latin typeface="+mj-lt"/>
              </a:rPr>
              <a:t>www.wurkspace7.com.au  </a:t>
            </a:r>
            <a:r>
              <a:rPr lang="en-SG" sz="1800" b="1" dirty="0"/>
              <a:t>transformations@wurkspace7.com.au</a:t>
            </a:r>
            <a:endParaRPr lang="en-SG" sz="1200" b="1" dirty="0">
              <a:latin typeface="+mj-lt"/>
            </a:endParaRPr>
          </a:p>
        </p:txBody>
      </p:sp>
      <p:pic>
        <p:nvPicPr>
          <p:cNvPr id="12" name="Picture 11">
            <a:extLst>
              <a:ext uri="{FF2B5EF4-FFF2-40B4-BE49-F238E27FC236}">
                <a16:creationId xmlns="" xmlns:a16="http://schemas.microsoft.com/office/drawing/2014/main" id="{DA4F9365-8FD4-4B69-AB32-B3A462187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370" y="1969847"/>
            <a:ext cx="192555" cy="192555"/>
          </a:xfrm>
          <a:prstGeom prst="rect">
            <a:avLst/>
          </a:prstGeom>
        </p:spPr>
      </p:pic>
      <p:pic>
        <p:nvPicPr>
          <p:cNvPr id="14" name="Picture 13">
            <a:extLst>
              <a:ext uri="{FF2B5EF4-FFF2-40B4-BE49-F238E27FC236}">
                <a16:creationId xmlns="" xmlns:a16="http://schemas.microsoft.com/office/drawing/2014/main" id="{A71661E1-B5FE-4A3E-9E82-867ACB98B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016" y="2257003"/>
            <a:ext cx="191909" cy="192555"/>
          </a:xfrm>
          <a:prstGeom prst="rect">
            <a:avLst/>
          </a:prstGeom>
        </p:spPr>
      </p:pic>
      <p:pic>
        <p:nvPicPr>
          <p:cNvPr id="5" name="Picture 4">
            <a:extLst>
              <a:ext uri="{FF2B5EF4-FFF2-40B4-BE49-F238E27FC236}">
                <a16:creationId xmlns="" xmlns:a16="http://schemas.microsoft.com/office/drawing/2014/main" id="{E80B0FD8-DF74-4496-B1A2-B01A13D48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964" y="2571730"/>
            <a:ext cx="200961" cy="122440"/>
          </a:xfrm>
          <a:prstGeom prst="rect">
            <a:avLst/>
          </a:prstGeom>
        </p:spPr>
      </p:pic>
    </p:spTree>
    <p:extLst>
      <p:ext uri="{BB962C8B-B14F-4D97-AF65-F5344CB8AC3E}">
        <p14:creationId xmlns:p14="http://schemas.microsoft.com/office/powerpoint/2010/main" val="1280096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A4AC736-CD49-4141-8EC9-5263F48B5F42}"/>
              </a:ext>
            </a:extLst>
          </p:cNvPr>
          <p:cNvSpPr/>
          <p:nvPr/>
        </p:nvSpPr>
        <p:spPr>
          <a:xfrm>
            <a:off x="2571014" y="1358892"/>
            <a:ext cx="2366597" cy="2297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7">
            <a:extLst>
              <a:ext uri="{FF2B5EF4-FFF2-40B4-BE49-F238E27FC236}">
                <a16:creationId xmlns="" xmlns:a16="http://schemas.microsoft.com/office/drawing/2014/main" id="{49E4A69D-D58A-48B3-B184-808AA05D69FF}"/>
              </a:ext>
            </a:extLst>
          </p:cNvPr>
          <p:cNvSpPr/>
          <p:nvPr/>
        </p:nvSpPr>
        <p:spPr>
          <a:xfrm>
            <a:off x="120881" y="1358891"/>
            <a:ext cx="2366597" cy="2297609"/>
          </a:xfrm>
          <a:prstGeom prst="rect">
            <a:avLst/>
          </a:prstGeom>
          <a:blipFill dpi="0" rotWithShape="1">
            <a:blip r:embed="rId2"/>
            <a:srcRect/>
            <a:stretch>
              <a:fillRect l="-11000" t="-17000" r="-68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a:extLst>
              <a:ext uri="{FF2B5EF4-FFF2-40B4-BE49-F238E27FC236}">
                <a16:creationId xmlns="" xmlns:a16="http://schemas.microsoft.com/office/drawing/2014/main" id="{3177A419-4181-44CF-81BE-4EEB7239FF3B}"/>
              </a:ext>
            </a:extLst>
          </p:cNvPr>
          <p:cNvSpPr/>
          <p:nvPr/>
        </p:nvSpPr>
        <p:spPr>
          <a:xfrm>
            <a:off x="120880" y="3745524"/>
            <a:ext cx="2366597" cy="2382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Freeform: Shape 12">
            <a:extLst>
              <a:ext uri="{FF2B5EF4-FFF2-40B4-BE49-F238E27FC236}">
                <a16:creationId xmlns="" xmlns:a16="http://schemas.microsoft.com/office/drawing/2014/main" id="{4A450D59-AE35-4F5E-89D4-664534E6B476}"/>
              </a:ext>
            </a:extLst>
          </p:cNvPr>
          <p:cNvSpPr/>
          <p:nvPr/>
        </p:nvSpPr>
        <p:spPr>
          <a:xfrm>
            <a:off x="7702550" y="1"/>
            <a:ext cx="2990850" cy="7562850"/>
          </a:xfrm>
          <a:custGeom>
            <a:avLst/>
            <a:gdLst>
              <a:gd name="connsiteX0" fmla="*/ 2990850 w 2990850"/>
              <a:gd name="connsiteY0" fmla="*/ 0 h 7553325"/>
              <a:gd name="connsiteX1" fmla="*/ 2990850 w 2990850"/>
              <a:gd name="connsiteY1" fmla="*/ 7553325 h 7553325"/>
              <a:gd name="connsiteX2" fmla="*/ 0 w 2990850"/>
              <a:gd name="connsiteY2" fmla="*/ 7553325 h 7553325"/>
              <a:gd name="connsiteX3" fmla="*/ 1457325 w 2990850"/>
              <a:gd name="connsiteY3" fmla="*/ 0 h 7553325"/>
              <a:gd name="connsiteX4" fmla="*/ 2990850 w 2990850"/>
              <a:gd name="connsiteY4" fmla="*/ 0 h 755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0" h="7553325">
                <a:moveTo>
                  <a:pt x="2990850" y="0"/>
                </a:moveTo>
                <a:lnTo>
                  <a:pt x="2990850" y="7553325"/>
                </a:lnTo>
                <a:lnTo>
                  <a:pt x="0" y="7553325"/>
                </a:lnTo>
                <a:lnTo>
                  <a:pt x="1457325" y="0"/>
                </a:lnTo>
                <a:lnTo>
                  <a:pt x="2990850" y="0"/>
                </a:lnTo>
                <a:close/>
              </a:path>
            </a:pathLst>
          </a:custGeom>
          <a:blipFill dpi="0" rotWithShape="1">
            <a:blip r:embed="rId3"/>
            <a:srcRect/>
            <a:stretch>
              <a:fillRect l="-123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4" name="Freeform: Shape 13">
            <a:extLst>
              <a:ext uri="{FF2B5EF4-FFF2-40B4-BE49-F238E27FC236}">
                <a16:creationId xmlns="" xmlns:a16="http://schemas.microsoft.com/office/drawing/2014/main" id="{576A79B7-9C7E-4B1E-8E5B-19096A19EED3}"/>
              </a:ext>
            </a:extLst>
          </p:cNvPr>
          <p:cNvSpPr/>
          <p:nvPr/>
        </p:nvSpPr>
        <p:spPr>
          <a:xfrm>
            <a:off x="5021147" y="1351450"/>
            <a:ext cx="3771900" cy="2305050"/>
          </a:xfrm>
          <a:custGeom>
            <a:avLst/>
            <a:gdLst>
              <a:gd name="connsiteX0" fmla="*/ 3771900 w 3771900"/>
              <a:gd name="connsiteY0" fmla="*/ 0 h 2305050"/>
              <a:gd name="connsiteX1" fmla="*/ 3302000 w 3771900"/>
              <a:gd name="connsiteY1" fmla="*/ 2305050 h 2305050"/>
              <a:gd name="connsiteX2" fmla="*/ 0 w 3771900"/>
              <a:gd name="connsiteY2" fmla="*/ 2305050 h 2305050"/>
              <a:gd name="connsiteX3" fmla="*/ 0 w 3771900"/>
              <a:gd name="connsiteY3" fmla="*/ 6350 h 2305050"/>
              <a:gd name="connsiteX4" fmla="*/ 3771900 w 3771900"/>
              <a:gd name="connsiteY4" fmla="*/ 0 h 230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2305050">
                <a:moveTo>
                  <a:pt x="3771900" y="0"/>
                </a:moveTo>
                <a:lnTo>
                  <a:pt x="3302000" y="2305050"/>
                </a:lnTo>
                <a:lnTo>
                  <a:pt x="0" y="2305050"/>
                </a:lnTo>
                <a:lnTo>
                  <a:pt x="0" y="6350"/>
                </a:lnTo>
                <a:lnTo>
                  <a:pt x="3771900" y="0"/>
                </a:lnTo>
                <a:close/>
              </a:path>
            </a:pathLst>
          </a:custGeom>
          <a:blipFill dpi="0" rotWithShape="1">
            <a:blip r:embed="rId4"/>
            <a:srcRect/>
            <a:stretch>
              <a:fillRect l="-2000" t="-53000" r="-12000"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Freeform: Shape 15">
            <a:extLst>
              <a:ext uri="{FF2B5EF4-FFF2-40B4-BE49-F238E27FC236}">
                <a16:creationId xmlns="" xmlns:a16="http://schemas.microsoft.com/office/drawing/2014/main" id="{4033FD89-286D-42AC-914B-9C801D5AC42B}"/>
              </a:ext>
            </a:extLst>
          </p:cNvPr>
          <p:cNvSpPr/>
          <p:nvPr/>
        </p:nvSpPr>
        <p:spPr>
          <a:xfrm>
            <a:off x="2571014" y="3745524"/>
            <a:ext cx="5772150" cy="2406650"/>
          </a:xfrm>
          <a:custGeom>
            <a:avLst/>
            <a:gdLst>
              <a:gd name="connsiteX0" fmla="*/ 5772150 w 5772150"/>
              <a:gd name="connsiteY0" fmla="*/ 0 h 2406650"/>
              <a:gd name="connsiteX1" fmla="*/ 0 w 5772150"/>
              <a:gd name="connsiteY1" fmla="*/ 0 h 2406650"/>
              <a:gd name="connsiteX2" fmla="*/ 0 w 5772150"/>
              <a:gd name="connsiteY2" fmla="*/ 2406650 h 2406650"/>
              <a:gd name="connsiteX3" fmla="*/ 5289550 w 5772150"/>
              <a:gd name="connsiteY3" fmla="*/ 2406650 h 2406650"/>
              <a:gd name="connsiteX4" fmla="*/ 5772150 w 5772150"/>
              <a:gd name="connsiteY4" fmla="*/ 0 h 240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406650">
                <a:moveTo>
                  <a:pt x="5772150" y="0"/>
                </a:moveTo>
                <a:lnTo>
                  <a:pt x="0" y="0"/>
                </a:lnTo>
                <a:lnTo>
                  <a:pt x="0" y="2406650"/>
                </a:lnTo>
                <a:lnTo>
                  <a:pt x="5289550" y="2406650"/>
                </a:lnTo>
                <a:lnTo>
                  <a:pt x="5772150" y="0"/>
                </a:lnTo>
                <a:close/>
              </a:path>
            </a:pathLst>
          </a:custGeom>
          <a:blipFill dpi="0" rotWithShape="1">
            <a:blip r:embed="rId5"/>
            <a:srcRect/>
            <a:stretch>
              <a:fillRect t="-42000" r="-12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 xmlns:a16="http://schemas.microsoft.com/office/drawing/2014/main" id="{70E4A81D-07E6-486B-BA2C-8BE60CDABAB9}"/>
              </a:ext>
            </a:extLst>
          </p:cNvPr>
          <p:cNvSpPr txBox="1"/>
          <p:nvPr/>
        </p:nvSpPr>
        <p:spPr>
          <a:xfrm>
            <a:off x="2571014" y="1809750"/>
            <a:ext cx="2366597" cy="646331"/>
          </a:xfrm>
          <a:prstGeom prst="rect">
            <a:avLst/>
          </a:prstGeom>
          <a:noFill/>
        </p:spPr>
        <p:txBody>
          <a:bodyPr wrap="square" rtlCol="0">
            <a:spAutoFit/>
          </a:bodyPr>
          <a:lstStyle/>
          <a:p>
            <a:r>
              <a:rPr lang="en-SG" dirty="0">
                <a:solidFill>
                  <a:schemeClr val="bg2"/>
                </a:solidFill>
                <a:latin typeface="HelveticaNeueLT Pro 45 Lt" panose="020B0403020202020204" pitchFamily="34" charset="0"/>
              </a:rPr>
              <a:t>OFFICE TRANSFORMATIONS</a:t>
            </a:r>
          </a:p>
        </p:txBody>
      </p:sp>
      <p:sp>
        <p:nvSpPr>
          <p:cNvPr id="18" name="Title 2">
            <a:extLst>
              <a:ext uri="{FF2B5EF4-FFF2-40B4-BE49-F238E27FC236}">
                <a16:creationId xmlns="" xmlns:a16="http://schemas.microsoft.com/office/drawing/2014/main" id="{3A56CFFC-6CB9-4E4A-B9D2-B352DA348BCD}"/>
              </a:ext>
            </a:extLst>
          </p:cNvPr>
          <p:cNvSpPr txBox="1">
            <a:spLocks/>
          </p:cNvSpPr>
          <p:nvPr/>
        </p:nvSpPr>
        <p:spPr>
          <a:xfrm>
            <a:off x="2609608" y="2506297"/>
            <a:ext cx="1933817" cy="675053"/>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SG" sz="1400" dirty="0">
                <a:solidFill>
                  <a:schemeClr val="bg2"/>
                </a:solidFill>
                <a:latin typeface="HelveticaNeueLT Pro 45 Lt" panose="020B0403020202020204" pitchFamily="34" charset="0"/>
              </a:rPr>
              <a:t>Melbourne • Sydney Perth • Brisbane</a:t>
            </a:r>
          </a:p>
        </p:txBody>
      </p:sp>
      <p:cxnSp>
        <p:nvCxnSpPr>
          <p:cNvPr id="19" name="Straight Connector 18">
            <a:extLst>
              <a:ext uri="{FF2B5EF4-FFF2-40B4-BE49-F238E27FC236}">
                <a16:creationId xmlns="" xmlns:a16="http://schemas.microsoft.com/office/drawing/2014/main" id="{1B0A3A9D-C1DB-4773-9DB8-EF91BC7C4D34}"/>
              </a:ext>
            </a:extLst>
          </p:cNvPr>
          <p:cNvCxnSpPr>
            <a:cxnSpLocks/>
          </p:cNvCxnSpPr>
          <p:nvPr/>
        </p:nvCxnSpPr>
        <p:spPr>
          <a:xfrm>
            <a:off x="2695575" y="2483565"/>
            <a:ext cx="212407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13A950A0-4EDC-4880-91C6-E9C6309A9B15}"/>
              </a:ext>
            </a:extLst>
          </p:cNvPr>
          <p:cNvSpPr txBox="1"/>
          <p:nvPr/>
        </p:nvSpPr>
        <p:spPr>
          <a:xfrm>
            <a:off x="137241" y="4363981"/>
            <a:ext cx="2350236" cy="523220"/>
          </a:xfrm>
          <a:prstGeom prst="rect">
            <a:avLst/>
          </a:prstGeom>
          <a:noFill/>
        </p:spPr>
        <p:txBody>
          <a:bodyPr wrap="square" rtlCol="0">
            <a:spAutoFit/>
          </a:bodyPr>
          <a:lstStyle/>
          <a:p>
            <a:pPr algn="ctr"/>
            <a:r>
              <a:rPr lang="en-SG" sz="2800" dirty="0">
                <a:solidFill>
                  <a:schemeClr val="bg2"/>
                </a:solidFill>
                <a:latin typeface="HelveticaNeueLT Pro 45 Lt" panose="020B0403020202020204" pitchFamily="34" charset="0"/>
              </a:rPr>
              <a:t>30% FASTER</a:t>
            </a:r>
          </a:p>
        </p:txBody>
      </p:sp>
      <p:cxnSp>
        <p:nvCxnSpPr>
          <p:cNvPr id="24" name="Straight Connector 23">
            <a:extLst>
              <a:ext uri="{FF2B5EF4-FFF2-40B4-BE49-F238E27FC236}">
                <a16:creationId xmlns="" xmlns:a16="http://schemas.microsoft.com/office/drawing/2014/main" id="{C00291F7-096F-4BEE-8E72-CF8488747FAF}"/>
              </a:ext>
            </a:extLst>
          </p:cNvPr>
          <p:cNvCxnSpPr>
            <a:cxnSpLocks/>
          </p:cNvCxnSpPr>
          <p:nvPr/>
        </p:nvCxnSpPr>
        <p:spPr>
          <a:xfrm>
            <a:off x="250321" y="4893390"/>
            <a:ext cx="212407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itle 2">
            <a:extLst>
              <a:ext uri="{FF2B5EF4-FFF2-40B4-BE49-F238E27FC236}">
                <a16:creationId xmlns="" xmlns:a16="http://schemas.microsoft.com/office/drawing/2014/main" id="{729660A5-F630-48A4-8F4D-CFCE1917AEA8}"/>
              </a:ext>
            </a:extLst>
          </p:cNvPr>
          <p:cNvSpPr txBox="1">
            <a:spLocks/>
          </p:cNvSpPr>
          <p:nvPr/>
        </p:nvSpPr>
        <p:spPr>
          <a:xfrm>
            <a:off x="116607" y="4956729"/>
            <a:ext cx="2366597" cy="393001"/>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SG" sz="1300" dirty="0">
                <a:solidFill>
                  <a:schemeClr val="bg2"/>
                </a:solidFill>
                <a:latin typeface="HelveticaNeueLT Pro 45 Lt" panose="020B0403020202020204" pitchFamily="34" charset="0"/>
              </a:rPr>
              <a:t>10% MORE COST SAVINGS</a:t>
            </a:r>
          </a:p>
        </p:txBody>
      </p:sp>
    </p:spTree>
    <p:extLst>
      <p:ext uri="{BB962C8B-B14F-4D97-AF65-F5344CB8AC3E}">
        <p14:creationId xmlns:p14="http://schemas.microsoft.com/office/powerpoint/2010/main" val="69758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5B92F48-5668-43AA-B2A6-87DA31904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 y="373"/>
            <a:ext cx="10692406" cy="7562103"/>
          </a:xfrm>
          <a:prstGeom prst="rect">
            <a:avLst/>
          </a:prstGeom>
        </p:spPr>
      </p:pic>
      <p:pic>
        <p:nvPicPr>
          <p:cNvPr id="5" name="Picture 4">
            <a:extLst>
              <a:ext uri="{FF2B5EF4-FFF2-40B4-BE49-F238E27FC236}">
                <a16:creationId xmlns="" xmlns:a16="http://schemas.microsoft.com/office/drawing/2014/main" id="{037E567D-07F7-4954-A6AC-7059967E9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51" y="2165442"/>
            <a:ext cx="4609226" cy="920657"/>
          </a:xfrm>
          <a:prstGeom prst="rect">
            <a:avLst/>
          </a:prstGeom>
        </p:spPr>
      </p:pic>
      <p:sp>
        <p:nvSpPr>
          <p:cNvPr id="6" name="Title 2">
            <a:extLst>
              <a:ext uri="{FF2B5EF4-FFF2-40B4-BE49-F238E27FC236}">
                <a16:creationId xmlns="" xmlns:a16="http://schemas.microsoft.com/office/drawing/2014/main" id="{FC3D21B0-DF10-47BC-B1D9-17CDF8ADF968}"/>
              </a:ext>
            </a:extLst>
          </p:cNvPr>
          <p:cNvSpPr txBox="1">
            <a:spLocks/>
          </p:cNvSpPr>
          <p:nvPr/>
        </p:nvSpPr>
        <p:spPr>
          <a:xfrm>
            <a:off x="2009738" y="6646280"/>
            <a:ext cx="6439669" cy="466697"/>
          </a:xfrm>
          <a:prstGeom prst="rect">
            <a:avLst/>
          </a:prstGeom>
        </p:spPr>
        <p:txBody>
          <a:bodyPr vert="horz" lIns="91440" tIns="45720" rIns="91440" bIns="45720" rtlCol="0" anchor="t">
            <a:noAutofit/>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SG" sz="1400" b="1" dirty="0">
                <a:solidFill>
                  <a:schemeClr val="bg2"/>
                </a:solidFill>
                <a:latin typeface="+mj-lt"/>
              </a:rPr>
              <a:t>1800 973 836 • www.wurkspace7.com.au</a:t>
            </a:r>
          </a:p>
        </p:txBody>
      </p:sp>
    </p:spTree>
    <p:extLst>
      <p:ext uri="{BB962C8B-B14F-4D97-AF65-F5344CB8AC3E}">
        <p14:creationId xmlns:p14="http://schemas.microsoft.com/office/powerpoint/2010/main" val="65456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A80A122C-73C3-4CED-8ED9-494156F0C2D2}"/>
              </a:ext>
            </a:extLst>
          </p:cNvPr>
          <p:cNvSpPr txBox="1">
            <a:spLocks/>
          </p:cNvSpPr>
          <p:nvPr/>
        </p:nvSpPr>
        <p:spPr>
          <a:xfrm>
            <a:off x="7175862" y="3206659"/>
            <a:ext cx="2910817" cy="402336"/>
          </a:xfrm>
          <a:prstGeom prst="rect">
            <a:avLst/>
          </a:prstGeom>
        </p:spPr>
        <p:txBody>
          <a:bodyPr>
            <a:normAutofit/>
          </a:bodyPr>
          <a:lstStyle>
            <a:lvl1pPr algn="l" defTabSz="1008400" rtl="0" eaLnBrk="1" latinLnBrk="0" hangingPunct="1">
              <a:lnSpc>
                <a:spcPct val="90000"/>
              </a:lnSpc>
              <a:spcBef>
                <a:spcPct val="0"/>
              </a:spcBef>
              <a:buNone/>
              <a:defRPr sz="1800" kern="1200">
                <a:solidFill>
                  <a:schemeClr val="tx1"/>
                </a:solidFill>
                <a:latin typeface="HelveticaNeueLT Pro 45 Lt" panose="020B0403020202020204" pitchFamily="34" charset="0"/>
                <a:ea typeface="Open Sans" panose="020B0606030504020204" pitchFamily="34" charset="0"/>
                <a:cs typeface="Open Sans" panose="020B0606030504020204" pitchFamily="34" charset="0"/>
              </a:defRPr>
            </a:lvl1pPr>
          </a:lstStyle>
          <a:p>
            <a:r>
              <a:rPr lang="en-US" dirty="0"/>
              <a:t>About </a:t>
            </a:r>
            <a:r>
              <a:rPr lang="en-US" dirty="0" err="1" smtClean="0"/>
              <a:t>Wurk</a:t>
            </a:r>
            <a:r>
              <a:rPr lang="en-US" dirty="0" err="1" smtClean="0">
                <a:solidFill>
                  <a:schemeClr val="tx2"/>
                </a:solidFill>
              </a:rPr>
              <a:t>space</a:t>
            </a:r>
            <a:r>
              <a:rPr lang="en-US" dirty="0" smtClean="0">
                <a:solidFill>
                  <a:schemeClr val="tx2"/>
                </a:solidFill>
              </a:rPr>
              <a:t> 7</a:t>
            </a:r>
            <a:endParaRPr lang="en-US" dirty="0">
              <a:solidFill>
                <a:schemeClr val="tx2"/>
              </a:solidFill>
            </a:endParaRPr>
          </a:p>
        </p:txBody>
      </p:sp>
      <p:sp>
        <p:nvSpPr>
          <p:cNvPr id="10" name="Content Placeholder 2">
            <a:extLst>
              <a:ext uri="{FF2B5EF4-FFF2-40B4-BE49-F238E27FC236}">
                <a16:creationId xmlns="" xmlns:a16="http://schemas.microsoft.com/office/drawing/2014/main" id="{3CE126EC-B351-4F9B-8469-DA5B0B9CCA9A}"/>
              </a:ext>
            </a:extLst>
          </p:cNvPr>
          <p:cNvSpPr txBox="1">
            <a:spLocks/>
          </p:cNvSpPr>
          <p:nvPr/>
        </p:nvSpPr>
        <p:spPr>
          <a:xfrm>
            <a:off x="7175862" y="3608995"/>
            <a:ext cx="2910817" cy="658361"/>
          </a:xfrm>
          <a:prstGeom prst="rect">
            <a:avLst/>
          </a:prstGeom>
        </p:spPr>
        <p:txBody>
          <a:bodyPr>
            <a:normAutofit fontScale="85000" lnSpcReduction="10000"/>
          </a:bodyPr>
          <a:lstStyle>
            <a:lvl1pPr marL="0" indent="0" algn="l" defTabSz="1008400" rtl="0" eaLnBrk="1" latinLnBrk="0" hangingPunct="1">
              <a:lnSpc>
                <a:spcPct val="100000"/>
              </a:lnSpc>
              <a:spcBef>
                <a:spcPts val="0"/>
              </a:spcBef>
              <a:buFontTx/>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a:lnSpc>
                <a:spcPct val="120000"/>
              </a:lnSpc>
            </a:pPr>
            <a:r>
              <a:rPr lang="en-GB" dirty="0" err="1"/>
              <a:t>Wurk</a:t>
            </a:r>
            <a:r>
              <a:rPr lang="en-GB" dirty="0" err="1">
                <a:solidFill>
                  <a:srgbClr val="FF0000"/>
                </a:solidFill>
              </a:rPr>
              <a:t>space</a:t>
            </a:r>
            <a:r>
              <a:rPr lang="en-GB" dirty="0">
                <a:solidFill>
                  <a:srgbClr val="FF0000"/>
                </a:solidFill>
              </a:rPr>
              <a:t> 7</a:t>
            </a:r>
            <a:r>
              <a:rPr lang="en-GB" dirty="0"/>
              <a:t> </a:t>
            </a:r>
            <a:r>
              <a:rPr lang="en-SG" dirty="0" smtClean="0"/>
              <a:t>is </a:t>
            </a:r>
            <a:r>
              <a:rPr lang="en-SG" dirty="0"/>
              <a:t>an architecturally driven Workspace Design &amp; Consultancy firm backed by a highly skilled in-house construction team.</a:t>
            </a:r>
          </a:p>
        </p:txBody>
      </p:sp>
      <p:sp>
        <p:nvSpPr>
          <p:cNvPr id="11" name="Content Placeholder 2">
            <a:extLst>
              <a:ext uri="{FF2B5EF4-FFF2-40B4-BE49-F238E27FC236}">
                <a16:creationId xmlns="" xmlns:a16="http://schemas.microsoft.com/office/drawing/2014/main" id="{1C90D2FC-6535-4D71-B373-CAB633C99ED9}"/>
              </a:ext>
            </a:extLst>
          </p:cNvPr>
          <p:cNvSpPr txBox="1">
            <a:spLocks/>
          </p:cNvSpPr>
          <p:nvPr/>
        </p:nvSpPr>
        <p:spPr>
          <a:xfrm>
            <a:off x="7175861" y="4197027"/>
            <a:ext cx="2910817" cy="2103120"/>
          </a:xfrm>
          <a:prstGeom prst="rect">
            <a:avLst/>
          </a:prstGeom>
        </p:spPr>
        <p:txBody>
          <a:bodyPr>
            <a:normAutofit/>
          </a:bodyPr>
          <a:lstStyle>
            <a:lvl1pPr marL="0" indent="0" algn="l" defTabSz="1008400" rtl="0" eaLnBrk="1" latinLnBrk="0" hangingPunct="1">
              <a:lnSpc>
                <a:spcPct val="100000"/>
              </a:lnSpc>
              <a:spcBef>
                <a:spcPts val="0"/>
              </a:spcBef>
              <a:buFontTx/>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SG" sz="800" dirty="0"/>
              <a:t>A leader in its field, </a:t>
            </a:r>
            <a:r>
              <a:rPr lang="en-GB" sz="800" dirty="0" err="1"/>
              <a:t>Wurk</a:t>
            </a:r>
            <a:r>
              <a:rPr lang="en-GB" sz="800" dirty="0" err="1">
                <a:solidFill>
                  <a:srgbClr val="FF0000"/>
                </a:solidFill>
              </a:rPr>
              <a:t>space</a:t>
            </a:r>
            <a:r>
              <a:rPr lang="en-GB" sz="800" dirty="0">
                <a:solidFill>
                  <a:srgbClr val="FF0000"/>
                </a:solidFill>
              </a:rPr>
              <a:t> 7</a:t>
            </a:r>
            <a:r>
              <a:rPr lang="en-GB" sz="800" dirty="0"/>
              <a:t> </a:t>
            </a:r>
            <a:r>
              <a:rPr lang="en-SG" sz="800" dirty="0" smtClean="0"/>
              <a:t>engages </a:t>
            </a:r>
            <a:r>
              <a:rPr lang="en-SG" sz="800" dirty="0"/>
              <a:t>with clients nationally to optimise workplaces and together create centres for organisational advancement and </a:t>
            </a:r>
            <a:r>
              <a:rPr lang="en-SG" sz="800" dirty="0" smtClean="0"/>
              <a:t>transformation.</a:t>
            </a:r>
          </a:p>
          <a:p>
            <a:endParaRPr lang="en-SG" sz="800" dirty="0"/>
          </a:p>
          <a:p>
            <a:r>
              <a:rPr lang="en-GB" sz="800" dirty="0" err="1"/>
              <a:t>Wurk</a:t>
            </a:r>
            <a:r>
              <a:rPr lang="en-GB" sz="800" dirty="0" err="1">
                <a:solidFill>
                  <a:srgbClr val="FF0000"/>
                </a:solidFill>
              </a:rPr>
              <a:t>space</a:t>
            </a:r>
            <a:r>
              <a:rPr lang="en-GB" sz="800" dirty="0">
                <a:solidFill>
                  <a:srgbClr val="FF0000"/>
                </a:solidFill>
              </a:rPr>
              <a:t> 7</a:t>
            </a:r>
            <a:r>
              <a:rPr lang="en-GB" sz="800" dirty="0"/>
              <a:t> </a:t>
            </a:r>
            <a:r>
              <a:rPr lang="en-SG" sz="800" dirty="0" smtClean="0"/>
              <a:t>Corporate </a:t>
            </a:r>
            <a:r>
              <a:rPr lang="en-SG" sz="800" dirty="0"/>
              <a:t>Transformations was established as the convergence of specialist workspace designers and strategic consultants passionate about revolutionising the future of office environments</a:t>
            </a:r>
            <a:r>
              <a:rPr lang="en-SG" sz="800" dirty="0" smtClean="0"/>
              <a:t>.</a:t>
            </a:r>
          </a:p>
          <a:p>
            <a:endParaRPr lang="en-SG" sz="800" dirty="0"/>
          </a:p>
          <a:p>
            <a:r>
              <a:rPr lang="en-SG" sz="800" dirty="0" smtClean="0"/>
              <a:t>Our </a:t>
            </a:r>
            <a:r>
              <a:rPr lang="en-SG" sz="800" dirty="0"/>
              <a:t>signature project delivery approach provides clients with best global practices in office architecture and workplace strategy, resulting in the delivery of truly compelling workspaces.</a:t>
            </a:r>
          </a:p>
        </p:txBody>
      </p:sp>
      <p:cxnSp>
        <p:nvCxnSpPr>
          <p:cNvPr id="12" name="Straight Connector 11">
            <a:extLst>
              <a:ext uri="{FF2B5EF4-FFF2-40B4-BE49-F238E27FC236}">
                <a16:creationId xmlns="" xmlns:a16="http://schemas.microsoft.com/office/drawing/2014/main" id="{B3675B82-6C21-4F98-B960-65A202F3E36B}"/>
              </a:ext>
            </a:extLst>
          </p:cNvPr>
          <p:cNvCxnSpPr>
            <a:cxnSpLocks/>
          </p:cNvCxnSpPr>
          <p:nvPr/>
        </p:nvCxnSpPr>
        <p:spPr>
          <a:xfrm>
            <a:off x="7246197" y="3559890"/>
            <a:ext cx="263635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2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EF302ACE-F7DD-45AC-BD9F-5A7E6211B0A3}"/>
              </a:ext>
            </a:extLst>
          </p:cNvPr>
          <p:cNvSpPr txBox="1">
            <a:spLocks/>
          </p:cNvSpPr>
          <p:nvPr/>
        </p:nvSpPr>
        <p:spPr>
          <a:xfrm>
            <a:off x="5627422" y="1784984"/>
            <a:ext cx="4105664" cy="2945277"/>
          </a:xfrm>
          <a:prstGeom prst="rect">
            <a:avLst/>
          </a:prstGeom>
        </p:spPr>
        <p:txBody>
          <a:bodyPr/>
          <a:lstStyle>
            <a:lvl1pPr algn="l" defTabSz="1008400" rtl="0" eaLnBrk="1" latinLnBrk="0" hangingPunct="1">
              <a:lnSpc>
                <a:spcPct val="90000"/>
              </a:lnSpc>
              <a:spcBef>
                <a:spcPct val="0"/>
              </a:spcBef>
              <a:buNone/>
              <a:defRPr sz="4852"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6000" dirty="0">
                <a:latin typeface="HelveticaNeueLT Pro 45 Lt" panose="020B0403020202020204" pitchFamily="34" charset="0"/>
              </a:rPr>
              <a:t>Discover</a:t>
            </a:r>
          </a:p>
          <a:p>
            <a:r>
              <a:rPr lang="en-US" sz="6000" dirty="0">
                <a:solidFill>
                  <a:schemeClr val="tx2"/>
                </a:solidFill>
                <a:latin typeface="HelveticaNeueLT Pro 45 Lt" panose="020B0403020202020204" pitchFamily="34" charset="0"/>
              </a:rPr>
              <a:t>Design</a:t>
            </a:r>
          </a:p>
          <a:p>
            <a:r>
              <a:rPr lang="en-US" sz="6000" dirty="0">
                <a:latin typeface="HelveticaNeueLT Pro 45 Lt" panose="020B0403020202020204" pitchFamily="34" charset="0"/>
              </a:rPr>
              <a:t>Deliver</a:t>
            </a:r>
            <a:endParaRPr lang="en-SG" sz="6000" dirty="0">
              <a:latin typeface="HelveticaNeueLT Pro 45 Lt" panose="020B0403020202020204" pitchFamily="34" charset="0"/>
            </a:endParaRPr>
          </a:p>
        </p:txBody>
      </p:sp>
      <p:sp>
        <p:nvSpPr>
          <p:cNvPr id="14" name="Content Placeholder 2">
            <a:extLst>
              <a:ext uri="{FF2B5EF4-FFF2-40B4-BE49-F238E27FC236}">
                <a16:creationId xmlns="" xmlns:a16="http://schemas.microsoft.com/office/drawing/2014/main" id="{3260144F-03D6-48CA-8F64-07491495B27B}"/>
              </a:ext>
            </a:extLst>
          </p:cNvPr>
          <p:cNvSpPr txBox="1">
            <a:spLocks/>
          </p:cNvSpPr>
          <p:nvPr/>
        </p:nvSpPr>
        <p:spPr>
          <a:xfrm>
            <a:off x="5730589" y="622555"/>
            <a:ext cx="1912721" cy="931520"/>
          </a:xfrm>
          <a:prstGeom prst="rect">
            <a:avLst/>
          </a:prstGeom>
        </p:spPr>
        <p:txBody>
          <a:bodyPr>
            <a:normAutofit/>
          </a:bodyPr>
          <a:lstStyle>
            <a:lvl1pPr marL="0" indent="0" algn="l" defTabSz="1008400" rtl="0" eaLnBrk="1" latinLnBrk="0" hangingPunct="1">
              <a:lnSpc>
                <a:spcPct val="100000"/>
              </a:lnSpc>
              <a:spcBef>
                <a:spcPts val="0"/>
              </a:spcBef>
              <a:buFontTx/>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SG" sz="1200" dirty="0"/>
              <a:t>At </a:t>
            </a:r>
            <a:r>
              <a:rPr lang="en-SG" sz="1200" dirty="0" smtClean="0"/>
              <a:t>Wurk</a:t>
            </a:r>
            <a:r>
              <a:rPr lang="en-SG" sz="1200" dirty="0" smtClean="0">
                <a:solidFill>
                  <a:schemeClr val="tx2"/>
                </a:solidFill>
              </a:rPr>
              <a:t>space7</a:t>
            </a:r>
            <a:r>
              <a:rPr lang="en-SG" sz="1200" dirty="0"/>
              <a:t>, </a:t>
            </a:r>
          </a:p>
          <a:p>
            <a:r>
              <a:rPr lang="en-SG" sz="1200" dirty="0"/>
              <a:t>our process is simple, tangible, and 3-D</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0762" r="74389" b="22596"/>
          <a:stretch/>
        </p:blipFill>
        <p:spPr>
          <a:xfrm>
            <a:off x="334450" y="8792"/>
            <a:ext cx="1685363" cy="5853954"/>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307" t="22596" r="58844"/>
          <a:stretch/>
        </p:blipFill>
        <p:spPr>
          <a:xfrm>
            <a:off x="2098774" y="1708896"/>
            <a:ext cx="1685361" cy="5853954"/>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41852" r="43299" b="22596"/>
          <a:stretch/>
        </p:blipFill>
        <p:spPr>
          <a:xfrm>
            <a:off x="3863092" y="0"/>
            <a:ext cx="1685369" cy="5853954"/>
          </a:xfrm>
          <a:prstGeom prst="rect">
            <a:avLst/>
          </a:prstGeom>
        </p:spPr>
      </p:pic>
    </p:spTree>
    <p:extLst>
      <p:ext uri="{BB962C8B-B14F-4D97-AF65-F5344CB8AC3E}">
        <p14:creationId xmlns:p14="http://schemas.microsoft.com/office/powerpoint/2010/main" val="51983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281" r="64237" b="14100"/>
          <a:stretch/>
        </p:blipFill>
        <p:spPr>
          <a:xfrm>
            <a:off x="5075341" y="0"/>
            <a:ext cx="1529862" cy="6496536"/>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6519" t="14100" r="49999"/>
          <a:stretch/>
        </p:blipFill>
        <p:spPr>
          <a:xfrm>
            <a:off x="6690947" y="1066314"/>
            <a:ext cx="1529862" cy="6496536"/>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50853" r="28210"/>
          <a:stretch/>
        </p:blipFill>
        <p:spPr>
          <a:xfrm>
            <a:off x="8317521" y="0"/>
            <a:ext cx="2375877" cy="7562850"/>
          </a:xfrm>
          <a:prstGeom prst="rect">
            <a:avLst/>
          </a:prstGeom>
        </p:spPr>
      </p:pic>
      <p:sp>
        <p:nvSpPr>
          <p:cNvPr id="4" name="Title 3">
            <a:extLst>
              <a:ext uri="{FF2B5EF4-FFF2-40B4-BE49-F238E27FC236}">
                <a16:creationId xmlns="" xmlns:a16="http://schemas.microsoft.com/office/drawing/2014/main" id="{A545CE40-EF05-4BFD-8C3F-08F38D40DC89}"/>
              </a:ext>
            </a:extLst>
          </p:cNvPr>
          <p:cNvSpPr>
            <a:spLocks noGrp="1"/>
          </p:cNvSpPr>
          <p:nvPr>
            <p:ph type="title"/>
          </p:nvPr>
        </p:nvSpPr>
        <p:spPr>
          <a:xfrm>
            <a:off x="458178" y="738559"/>
            <a:ext cx="4753183" cy="545609"/>
          </a:xfrm>
        </p:spPr>
        <p:txBody>
          <a:bodyPr>
            <a:normAutofit/>
          </a:bodyPr>
          <a:lstStyle/>
          <a:p>
            <a:r>
              <a:rPr lang="en-AU" sz="1800" b="1" dirty="0">
                <a:latin typeface="HelveticaNeueLT Pro 45 Lt" panose="020B0403020202020204" pitchFamily="34" charset="0"/>
              </a:rPr>
              <a:t>Professional Services Organisations </a:t>
            </a:r>
            <a:endParaRPr lang="en-SG" sz="1800" dirty="0">
              <a:latin typeface="HelveticaNeueLT Pro 45 Lt" panose="020B0403020202020204" pitchFamily="34" charset="0"/>
            </a:endParaRPr>
          </a:p>
        </p:txBody>
      </p:sp>
      <p:sp>
        <p:nvSpPr>
          <p:cNvPr id="5" name="Content Placeholder 4">
            <a:extLst>
              <a:ext uri="{FF2B5EF4-FFF2-40B4-BE49-F238E27FC236}">
                <a16:creationId xmlns="" xmlns:a16="http://schemas.microsoft.com/office/drawing/2014/main" id="{356E6810-F0DB-4E86-B0B5-CFFB30FEB419}"/>
              </a:ext>
            </a:extLst>
          </p:cNvPr>
          <p:cNvSpPr>
            <a:spLocks noGrp="1"/>
          </p:cNvSpPr>
          <p:nvPr>
            <p:ph idx="1"/>
          </p:nvPr>
        </p:nvSpPr>
        <p:spPr>
          <a:xfrm>
            <a:off x="458178" y="1442424"/>
            <a:ext cx="4505044" cy="4677687"/>
          </a:xfrm>
        </p:spPr>
        <p:txBody>
          <a:bodyPr>
            <a:normAutofit/>
          </a:bodyPr>
          <a:lstStyle/>
          <a:p>
            <a:pPr marL="0" indent="0">
              <a:buNone/>
            </a:pPr>
            <a:r>
              <a:rPr lang="en-GB" sz="1050" dirty="0" err="1" smtClean="0"/>
              <a:t>Wurk</a:t>
            </a:r>
            <a:r>
              <a:rPr lang="en-GB" sz="1050" dirty="0" err="1" smtClean="0">
                <a:solidFill>
                  <a:srgbClr val="FF0000"/>
                </a:solidFill>
              </a:rPr>
              <a:t>space</a:t>
            </a:r>
            <a:r>
              <a:rPr lang="en-GB" sz="1050" dirty="0" smtClean="0">
                <a:solidFill>
                  <a:srgbClr val="FF0000"/>
                </a:solidFill>
              </a:rPr>
              <a:t> 7</a:t>
            </a:r>
            <a:r>
              <a:rPr lang="en-GB" sz="1050" dirty="0" smtClean="0"/>
              <a:t> understands the office </a:t>
            </a:r>
            <a:r>
              <a:rPr lang="en-GB" sz="1050" dirty="0" err="1" smtClean="0"/>
              <a:t>fitout</a:t>
            </a:r>
            <a:r>
              <a:rPr lang="en-GB" sz="1050" dirty="0" smtClean="0"/>
              <a:t> and space planning requirements unique to professional services organisations such as Accountants, Financial Planners, Investment Equity firms, IT companies, Insurance companies, Legal firms and Management Consultants. </a:t>
            </a:r>
            <a:endParaRPr lang="en-SG" sz="1050" dirty="0" smtClean="0"/>
          </a:p>
          <a:p>
            <a:pPr marL="0" indent="0">
              <a:buNone/>
            </a:pPr>
            <a:r>
              <a:rPr lang="en-GB" sz="1050" dirty="0" smtClean="0"/>
              <a:t>As a professional organisation, you value your privacy and confidentiality and require an environment free from distractions.  You also need an efficiently designed workspace to counter the costs of securing premier rental space.  </a:t>
            </a:r>
            <a:endParaRPr lang="en-SG" sz="1050" dirty="0" smtClean="0"/>
          </a:p>
          <a:p>
            <a:pPr marL="0" indent="0">
              <a:buNone/>
            </a:pPr>
            <a:r>
              <a:rPr lang="en-GB" sz="1050" dirty="0" err="1" smtClean="0"/>
              <a:t>Wurk</a:t>
            </a:r>
            <a:r>
              <a:rPr lang="en-GB" sz="1050" dirty="0" err="1" smtClean="0">
                <a:solidFill>
                  <a:srgbClr val="FF0000"/>
                </a:solidFill>
              </a:rPr>
              <a:t>space</a:t>
            </a:r>
            <a:r>
              <a:rPr lang="en-GB" sz="1050" dirty="0" smtClean="0">
                <a:solidFill>
                  <a:srgbClr val="FF0000"/>
                </a:solidFill>
              </a:rPr>
              <a:t> 7</a:t>
            </a:r>
            <a:r>
              <a:rPr lang="en-GB" sz="1050" dirty="0" smtClean="0"/>
              <a:t> understands your needs and has helped many organisations like yours to identify and leverage their space potential through our team of skilled and experienced designers.</a:t>
            </a:r>
            <a:endParaRPr lang="en-SG" sz="1050" dirty="0" smtClean="0"/>
          </a:p>
          <a:p>
            <a:pPr marL="0" indent="0">
              <a:buNone/>
            </a:pPr>
            <a:r>
              <a:rPr lang="en-GB" sz="1050" dirty="0" smtClean="0"/>
              <a:t>So if you are looking at renovating or relocating, speak to the Australian specialist in design and construct. </a:t>
            </a:r>
            <a:endParaRPr lang="en-SG" sz="1050" dirty="0" smtClean="0"/>
          </a:p>
          <a:p>
            <a:pPr marL="0" indent="0">
              <a:buNone/>
            </a:pPr>
            <a:r>
              <a:rPr lang="en-GB" sz="1050" dirty="0" smtClean="0"/>
              <a:t> </a:t>
            </a:r>
            <a:endParaRPr lang="en-SG" sz="1050" dirty="0" smtClean="0"/>
          </a:p>
          <a:p>
            <a:pPr marL="0" indent="0">
              <a:buNone/>
            </a:pPr>
            <a:r>
              <a:rPr lang="en-GB" sz="1050" dirty="0" smtClean="0"/>
              <a:t>Look </a:t>
            </a:r>
            <a:r>
              <a:rPr lang="en-GB" sz="1050" dirty="0"/>
              <a:t>at the recent transformations </a:t>
            </a:r>
            <a:r>
              <a:rPr lang="en-GB" sz="1050" dirty="0" err="1" smtClean="0"/>
              <a:t>Wurk</a:t>
            </a:r>
            <a:r>
              <a:rPr lang="en-GB" sz="1050" dirty="0" err="1" smtClean="0">
                <a:solidFill>
                  <a:srgbClr val="FF0000"/>
                </a:solidFill>
              </a:rPr>
              <a:t>space</a:t>
            </a:r>
            <a:r>
              <a:rPr lang="en-GB" sz="1050" dirty="0" smtClean="0">
                <a:solidFill>
                  <a:srgbClr val="FF0000"/>
                </a:solidFill>
              </a:rPr>
              <a:t> 7</a:t>
            </a:r>
            <a:r>
              <a:rPr lang="en-GB" sz="1050" dirty="0" smtClean="0"/>
              <a:t> </a:t>
            </a:r>
            <a:r>
              <a:rPr lang="en-GB" sz="1050" dirty="0"/>
              <a:t>has delivered for: </a:t>
            </a:r>
            <a:endParaRPr lang="en-SG" sz="1050" dirty="0"/>
          </a:p>
          <a:p>
            <a:pPr lvl="0">
              <a:buClr>
                <a:srgbClr val="FF0000"/>
              </a:buClr>
              <a:buFont typeface="Wingdings" panose="05000000000000000000" pitchFamily="2" charset="2"/>
              <a:buChar char="§"/>
            </a:pPr>
            <a:r>
              <a:rPr lang="en-GB" sz="1050" dirty="0" smtClean="0"/>
              <a:t>Lockton</a:t>
            </a:r>
            <a:endParaRPr lang="en-SG" sz="1050" dirty="0"/>
          </a:p>
          <a:p>
            <a:pPr lvl="0">
              <a:buClr>
                <a:srgbClr val="FF0000"/>
              </a:buClr>
              <a:buFont typeface="Wingdings" panose="05000000000000000000" pitchFamily="2" charset="2"/>
              <a:buChar char="§"/>
            </a:pPr>
            <a:r>
              <a:rPr lang="en-GB" sz="1050" dirty="0" err="1" smtClean="0"/>
              <a:t>Zenitas</a:t>
            </a:r>
            <a:endParaRPr lang="en-SG" sz="1050" dirty="0"/>
          </a:p>
          <a:p>
            <a:pPr lvl="0">
              <a:buClr>
                <a:srgbClr val="FF0000"/>
              </a:buClr>
              <a:buFont typeface="Wingdings" panose="05000000000000000000" pitchFamily="2" charset="2"/>
              <a:buChar char="§"/>
            </a:pPr>
            <a:r>
              <a:rPr lang="en-GB" sz="1050" dirty="0"/>
              <a:t>WAPU</a:t>
            </a:r>
            <a:endParaRPr lang="en-SG" sz="1050" dirty="0"/>
          </a:p>
          <a:p>
            <a:pPr lvl="0">
              <a:buClr>
                <a:srgbClr val="FF0000"/>
              </a:buClr>
              <a:buFont typeface="Wingdings" panose="05000000000000000000" pitchFamily="2" charset="2"/>
              <a:buChar char="§"/>
            </a:pPr>
            <a:r>
              <a:rPr lang="en-GB" sz="1050" dirty="0"/>
              <a:t>Gallagher</a:t>
            </a:r>
            <a:endParaRPr lang="en-SG" sz="1050" dirty="0"/>
          </a:p>
          <a:p>
            <a:pPr lvl="0">
              <a:buClr>
                <a:srgbClr val="FF0000"/>
              </a:buClr>
              <a:buFont typeface="Wingdings" panose="05000000000000000000" pitchFamily="2" charset="2"/>
              <a:buChar char="§"/>
            </a:pPr>
            <a:r>
              <a:rPr lang="en-GB" sz="1050" dirty="0" smtClean="0"/>
              <a:t>Resource </a:t>
            </a:r>
            <a:r>
              <a:rPr lang="en-GB" sz="1050" dirty="0"/>
              <a:t>Capital </a:t>
            </a:r>
            <a:r>
              <a:rPr lang="en-GB" sz="1050" dirty="0" smtClean="0"/>
              <a:t>WAPU</a:t>
            </a:r>
          </a:p>
        </p:txBody>
      </p:sp>
      <p:cxnSp>
        <p:nvCxnSpPr>
          <p:cNvPr id="6" name="Straight Connector 5">
            <a:extLst>
              <a:ext uri="{FF2B5EF4-FFF2-40B4-BE49-F238E27FC236}">
                <a16:creationId xmlns="" xmlns:a16="http://schemas.microsoft.com/office/drawing/2014/main" id="{09ACF9FB-C91B-4531-8784-9F81835B833C}"/>
              </a:ext>
            </a:extLst>
          </p:cNvPr>
          <p:cNvCxnSpPr>
            <a:cxnSpLocks/>
          </p:cNvCxnSpPr>
          <p:nvPr/>
        </p:nvCxnSpPr>
        <p:spPr>
          <a:xfrm>
            <a:off x="550988" y="1281520"/>
            <a:ext cx="380556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 xmlns:a16="http://schemas.microsoft.com/office/drawing/2014/main" id="{E9C7410E-0E83-4F36-A190-1F42A5737FD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8441" b="18453"/>
          <a:stretch/>
        </p:blipFill>
        <p:spPr>
          <a:xfrm>
            <a:off x="5750169" y="4039587"/>
            <a:ext cx="4943231" cy="3523263"/>
          </a:xfrm>
          <a:prstGeom prst="rect">
            <a:avLst/>
          </a:prstGeom>
        </p:spPr>
      </p:pic>
      <p:pic>
        <p:nvPicPr>
          <p:cNvPr id="18" name="Picture 17">
            <a:extLst>
              <a:ext uri="{FF2B5EF4-FFF2-40B4-BE49-F238E27FC236}">
                <a16:creationId xmlns="" xmlns:a16="http://schemas.microsoft.com/office/drawing/2014/main" id="{25EB7F38-3300-448D-9EEF-A685A257B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32" y="6940732"/>
            <a:ext cx="1467839" cy="281335"/>
          </a:xfrm>
          <a:prstGeom prst="rect">
            <a:avLst/>
          </a:prstGeom>
        </p:spPr>
      </p:pic>
    </p:spTree>
    <p:extLst>
      <p:ext uri="{BB962C8B-B14F-4D97-AF65-F5344CB8AC3E}">
        <p14:creationId xmlns:p14="http://schemas.microsoft.com/office/powerpoint/2010/main" val="3041108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BC3C49-B119-46B2-B7A7-1C05038B9C78}"/>
              </a:ext>
            </a:extLst>
          </p:cNvPr>
          <p:cNvSpPr>
            <a:spLocks noGrp="1"/>
          </p:cNvSpPr>
          <p:nvPr>
            <p:ph type="title"/>
          </p:nvPr>
        </p:nvSpPr>
        <p:spPr>
          <a:xfrm>
            <a:off x="6244044" y="714102"/>
            <a:ext cx="4579287" cy="1112541"/>
          </a:xfrm>
        </p:spPr>
        <p:txBody>
          <a:bodyPr>
            <a:normAutofit/>
          </a:bodyPr>
          <a:lstStyle/>
          <a:p>
            <a:r>
              <a:rPr lang="en-US" dirty="0">
                <a:latin typeface="HelveticaNeueLT Pro 45 Lt" panose="020B0403020202020204" pitchFamily="34" charset="0"/>
              </a:rPr>
              <a:t>Professional Services</a:t>
            </a:r>
            <a:br>
              <a:rPr lang="en-US" dirty="0">
                <a:latin typeface="HelveticaNeueLT Pro 45 Lt" panose="020B0403020202020204" pitchFamily="34" charset="0"/>
              </a:rPr>
            </a:br>
            <a:r>
              <a:rPr lang="en-US" dirty="0" err="1">
                <a:latin typeface="HelveticaNeueLT Pro 45 Lt" panose="020B0403020202020204" pitchFamily="34" charset="0"/>
              </a:rPr>
              <a:t>Organisations</a:t>
            </a:r>
            <a:endParaRPr lang="en-SG" dirty="0">
              <a:latin typeface="HelveticaNeueLT Pro 45 Lt" panose="020B0403020202020204" pitchFamily="34" charset="0"/>
            </a:endParaRPr>
          </a:p>
        </p:txBody>
      </p:sp>
      <p:sp>
        <p:nvSpPr>
          <p:cNvPr id="3" name="Text Placeholder 2">
            <a:extLst>
              <a:ext uri="{FF2B5EF4-FFF2-40B4-BE49-F238E27FC236}">
                <a16:creationId xmlns="" xmlns:a16="http://schemas.microsoft.com/office/drawing/2014/main" id="{7782E386-9070-4D4E-A573-B83B3261519D}"/>
              </a:ext>
            </a:extLst>
          </p:cNvPr>
          <p:cNvSpPr>
            <a:spLocks noGrp="1"/>
          </p:cNvSpPr>
          <p:nvPr>
            <p:ph type="body" idx="1"/>
          </p:nvPr>
        </p:nvSpPr>
        <p:spPr>
          <a:xfrm>
            <a:off x="6244044" y="1907177"/>
            <a:ext cx="4051748" cy="501908"/>
          </a:xfrm>
        </p:spPr>
        <p:txBody>
          <a:bodyPr>
            <a:normAutofit/>
          </a:bodyPr>
          <a:lstStyle/>
          <a:p>
            <a:r>
              <a:rPr lang="en-US" dirty="0"/>
              <a:t>Case Study: Lockton Sydney</a:t>
            </a:r>
            <a:endParaRPr lang="en-SG" dirty="0"/>
          </a:p>
        </p:txBody>
      </p:sp>
      <p:cxnSp>
        <p:nvCxnSpPr>
          <p:cNvPr id="4" name="Straight Connector 3">
            <a:extLst>
              <a:ext uri="{FF2B5EF4-FFF2-40B4-BE49-F238E27FC236}">
                <a16:creationId xmlns="" xmlns:a16="http://schemas.microsoft.com/office/drawing/2014/main" id="{FC3DDD29-5421-46C4-BAE7-DCBD7B1FFC8E}"/>
              </a:ext>
            </a:extLst>
          </p:cNvPr>
          <p:cNvCxnSpPr>
            <a:cxnSpLocks/>
          </p:cNvCxnSpPr>
          <p:nvPr/>
        </p:nvCxnSpPr>
        <p:spPr>
          <a:xfrm>
            <a:off x="6340758" y="1826643"/>
            <a:ext cx="380556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16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E338A87-B645-4F77-9C19-E282858CB8A9}"/>
              </a:ext>
            </a:extLst>
          </p:cNvPr>
          <p:cNvSpPr>
            <a:spLocks noGrp="1"/>
          </p:cNvSpPr>
          <p:nvPr>
            <p:ph type="title"/>
          </p:nvPr>
        </p:nvSpPr>
        <p:spPr>
          <a:xfrm>
            <a:off x="4668715" y="1081454"/>
            <a:ext cx="6538021" cy="844547"/>
          </a:xfrm>
        </p:spPr>
        <p:txBody>
          <a:bodyPr>
            <a:normAutofit/>
          </a:bodyPr>
          <a:lstStyle/>
          <a:p>
            <a:r>
              <a:rPr lang="en-US" sz="1800" dirty="0">
                <a:latin typeface="HelveticaNeueLT Pro 45 Lt" panose="020B0403020202020204" pitchFamily="34" charset="0"/>
              </a:rPr>
              <a:t>Project Concept</a:t>
            </a:r>
            <a:endParaRPr lang="en-SG" sz="1800" dirty="0">
              <a:latin typeface="HelveticaNeueLT Pro 45 Lt" panose="020B0403020202020204" pitchFamily="34" charset="0"/>
            </a:endParaRPr>
          </a:p>
        </p:txBody>
      </p:sp>
      <p:sp>
        <p:nvSpPr>
          <p:cNvPr id="5" name="Content Placeholder 4">
            <a:extLst>
              <a:ext uri="{FF2B5EF4-FFF2-40B4-BE49-F238E27FC236}">
                <a16:creationId xmlns="" xmlns:a16="http://schemas.microsoft.com/office/drawing/2014/main" id="{475DE125-7BBE-4C45-ACCC-35DEDE0BD673}"/>
              </a:ext>
            </a:extLst>
          </p:cNvPr>
          <p:cNvSpPr>
            <a:spLocks noGrp="1"/>
          </p:cNvSpPr>
          <p:nvPr>
            <p:ph idx="1"/>
          </p:nvPr>
        </p:nvSpPr>
        <p:spPr>
          <a:xfrm>
            <a:off x="4668715" y="1829770"/>
            <a:ext cx="4536831" cy="3331311"/>
          </a:xfrm>
        </p:spPr>
        <p:txBody>
          <a:bodyPr>
            <a:normAutofit/>
          </a:bodyPr>
          <a:lstStyle/>
          <a:p>
            <a:pPr marL="0" indent="0">
              <a:lnSpc>
                <a:spcPct val="100000"/>
              </a:lnSpc>
              <a:buNone/>
            </a:pPr>
            <a:r>
              <a:rPr lang="en-SG" sz="1000" dirty="0"/>
              <a:t>The challenge for </a:t>
            </a:r>
            <a:r>
              <a:rPr lang="en-SG" sz="1000" dirty="0" err="1" smtClean="0"/>
              <a:t>Wurk</a:t>
            </a:r>
            <a:r>
              <a:rPr lang="en-SG" sz="1000" dirty="0" err="1" smtClean="0">
                <a:solidFill>
                  <a:srgbClr val="FF0000"/>
                </a:solidFill>
              </a:rPr>
              <a:t>space</a:t>
            </a:r>
            <a:r>
              <a:rPr lang="en-SG" sz="1000" dirty="0" smtClean="0">
                <a:solidFill>
                  <a:srgbClr val="FF0000"/>
                </a:solidFill>
              </a:rPr>
              <a:t> 7</a:t>
            </a:r>
            <a:r>
              <a:rPr lang="en-SG" sz="1000" dirty="0"/>
              <a:t>, was to create a culture driven environment considering the smaller relative spatial footprint and on a tight timeline and budget.</a:t>
            </a:r>
          </a:p>
          <a:p>
            <a:pPr marL="0" indent="0">
              <a:lnSpc>
                <a:spcPct val="100000"/>
              </a:lnSpc>
              <a:buNone/>
            </a:pPr>
            <a:r>
              <a:rPr lang="en-US" sz="1100" b="1" dirty="0"/>
              <a:t>SCOPE OF WORKS</a:t>
            </a:r>
            <a:endParaRPr lang="en-SG" sz="1100" b="1" dirty="0"/>
          </a:p>
          <a:p>
            <a:pPr>
              <a:lnSpc>
                <a:spcPct val="100000"/>
              </a:lnSpc>
            </a:pPr>
            <a:r>
              <a:rPr lang="en-SG" sz="900" dirty="0"/>
              <a:t>Full design services with 3-D visual modelling</a:t>
            </a:r>
          </a:p>
          <a:p>
            <a:pPr>
              <a:lnSpc>
                <a:spcPct val="100000"/>
              </a:lnSpc>
            </a:pPr>
            <a:r>
              <a:rPr lang="en-SG" sz="900" dirty="0"/>
              <a:t>new plaster and feature glass walling</a:t>
            </a:r>
          </a:p>
          <a:p>
            <a:pPr>
              <a:lnSpc>
                <a:spcPct val="100000"/>
              </a:lnSpc>
            </a:pPr>
            <a:r>
              <a:rPr lang="en-SG" sz="900" dirty="0"/>
              <a:t>feature carpets and lighting</a:t>
            </a:r>
          </a:p>
          <a:p>
            <a:pPr>
              <a:lnSpc>
                <a:spcPct val="100000"/>
              </a:lnSpc>
            </a:pPr>
            <a:r>
              <a:rPr lang="en-SG" sz="900" dirty="0"/>
              <a:t> joinery and furniture works including full bar</a:t>
            </a:r>
          </a:p>
          <a:p>
            <a:pPr>
              <a:lnSpc>
                <a:spcPct val="100000"/>
              </a:lnSpc>
            </a:pPr>
            <a:r>
              <a:rPr lang="en-SG" sz="900" dirty="0"/>
              <a:t> built-in reception and kitchen</a:t>
            </a:r>
          </a:p>
          <a:p>
            <a:pPr>
              <a:lnSpc>
                <a:spcPct val="100000"/>
              </a:lnSpc>
            </a:pPr>
            <a:r>
              <a:rPr lang="en-SG" sz="900" dirty="0"/>
              <a:t>desking systems and seating </a:t>
            </a:r>
          </a:p>
        </p:txBody>
      </p:sp>
      <p:cxnSp>
        <p:nvCxnSpPr>
          <p:cNvPr id="6" name="Straight Connector 5">
            <a:extLst>
              <a:ext uri="{FF2B5EF4-FFF2-40B4-BE49-F238E27FC236}">
                <a16:creationId xmlns="" xmlns:a16="http://schemas.microsoft.com/office/drawing/2014/main" id="{BB98A7C8-81BA-420D-AF16-33ABFB4B34A6}"/>
              </a:ext>
            </a:extLst>
          </p:cNvPr>
          <p:cNvCxnSpPr>
            <a:cxnSpLocks/>
          </p:cNvCxnSpPr>
          <p:nvPr/>
        </p:nvCxnSpPr>
        <p:spPr>
          <a:xfrm>
            <a:off x="4757848" y="1739882"/>
            <a:ext cx="4307022"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AA450843-838E-43DD-A6EB-9DDFF38303DD}"/>
              </a:ext>
            </a:extLst>
          </p:cNvPr>
          <p:cNvSpPr/>
          <p:nvPr/>
        </p:nvSpPr>
        <p:spPr>
          <a:xfrm>
            <a:off x="3146309" y="1397977"/>
            <a:ext cx="1448532" cy="1448532"/>
          </a:xfrm>
          <a:prstGeom prst="rect">
            <a:avLst/>
          </a:prstGeom>
          <a:blipFill dpi="0" rotWithShape="1">
            <a:blip r:embed="rId2"/>
            <a:srcRect/>
            <a:stretch>
              <a:fillRect l="-114492" t="-52467" r="-18598" b="-2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 xmlns:a16="http://schemas.microsoft.com/office/drawing/2014/main" id="{0570F915-9ABD-490B-B088-055EEE1EC16C}"/>
              </a:ext>
            </a:extLst>
          </p:cNvPr>
          <p:cNvSpPr/>
          <p:nvPr/>
        </p:nvSpPr>
        <p:spPr>
          <a:xfrm>
            <a:off x="3146309" y="2938829"/>
            <a:ext cx="1448532" cy="1448532"/>
          </a:xfrm>
          <a:prstGeom prst="rect">
            <a:avLst/>
          </a:prstGeom>
          <a:blipFill>
            <a:blip r:embed="rId3"/>
            <a:stretch>
              <a:fillRect l="-114492" t="-52467" r="-18598" b="-2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 xmlns:a16="http://schemas.microsoft.com/office/drawing/2014/main" id="{D9282FD9-0EF9-4547-8D65-0EB44F43AF7E}"/>
              </a:ext>
            </a:extLst>
          </p:cNvPr>
          <p:cNvSpPr/>
          <p:nvPr/>
        </p:nvSpPr>
        <p:spPr>
          <a:xfrm>
            <a:off x="1623903" y="1397977"/>
            <a:ext cx="1448532" cy="1448532"/>
          </a:xfrm>
          <a:prstGeom prst="rect">
            <a:avLst/>
          </a:prstGeom>
          <a:blipFill dpi="0" rotWithShape="1">
            <a:blip r:embed="rId2"/>
            <a:srcRect/>
            <a:stretch>
              <a:fillRect l="-11445" t="-52467" r="-121645" b="-2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ectangle 17">
            <a:extLst>
              <a:ext uri="{FF2B5EF4-FFF2-40B4-BE49-F238E27FC236}">
                <a16:creationId xmlns="" xmlns:a16="http://schemas.microsoft.com/office/drawing/2014/main" id="{B489CB90-9E82-4269-8753-7AC4308C0815}"/>
              </a:ext>
            </a:extLst>
          </p:cNvPr>
          <p:cNvSpPr/>
          <p:nvPr/>
        </p:nvSpPr>
        <p:spPr>
          <a:xfrm>
            <a:off x="1623903" y="2938829"/>
            <a:ext cx="1448532" cy="1448532"/>
          </a:xfrm>
          <a:prstGeom prst="rect">
            <a:avLst/>
          </a:prstGeom>
          <a:blipFill>
            <a:blip r:embed="rId3"/>
            <a:stretch>
              <a:fillRect l="-9392" t="-54184" r="-123698" b="-23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04798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6804A6AC-D488-41DB-824F-A4ACF0C6B608}"/>
              </a:ext>
            </a:extLst>
          </p:cNvPr>
          <p:cNvPicPr>
            <a:picLocks noChangeAspect="1"/>
          </p:cNvPicPr>
          <p:nvPr/>
        </p:nvPicPr>
        <p:blipFill rotWithShape="1">
          <a:blip r:embed="rId2">
            <a:extLst>
              <a:ext uri="{28A0092B-C50C-407E-A947-70E740481C1C}">
                <a14:useLocalDpi xmlns:a14="http://schemas.microsoft.com/office/drawing/2010/main" val="0"/>
              </a:ext>
            </a:extLst>
          </a:blip>
          <a:srcRect l="11121" t="2608" r="8335" b="13273"/>
          <a:stretch/>
        </p:blipFill>
        <p:spPr>
          <a:xfrm>
            <a:off x="7931151" y="4443046"/>
            <a:ext cx="2762249" cy="2163642"/>
          </a:xfrm>
          <a:prstGeom prst="rect">
            <a:avLst/>
          </a:prstGeom>
        </p:spPr>
      </p:pic>
      <p:pic>
        <p:nvPicPr>
          <p:cNvPr id="14" name="Picture 13">
            <a:extLst>
              <a:ext uri="{FF2B5EF4-FFF2-40B4-BE49-F238E27FC236}">
                <a16:creationId xmlns="" xmlns:a16="http://schemas.microsoft.com/office/drawing/2014/main" id="{6CA331A1-7B5A-4556-AA9E-B936ED6ABEEC}"/>
              </a:ext>
            </a:extLst>
          </p:cNvPr>
          <p:cNvPicPr>
            <a:picLocks noChangeAspect="1"/>
          </p:cNvPicPr>
          <p:nvPr/>
        </p:nvPicPr>
        <p:blipFill rotWithShape="1">
          <a:blip r:embed="rId3">
            <a:extLst>
              <a:ext uri="{28A0092B-C50C-407E-A947-70E740481C1C}">
                <a14:useLocalDpi xmlns:a14="http://schemas.microsoft.com/office/drawing/2010/main" val="0"/>
              </a:ext>
            </a:extLst>
          </a:blip>
          <a:srcRect t="10754" r="6690" b="10754"/>
          <a:stretch/>
        </p:blipFill>
        <p:spPr>
          <a:xfrm>
            <a:off x="4431320" y="4443046"/>
            <a:ext cx="3429491" cy="2163641"/>
          </a:xfrm>
          <a:prstGeom prst="rect">
            <a:avLst/>
          </a:prstGeom>
        </p:spPr>
      </p:pic>
      <p:pic>
        <p:nvPicPr>
          <p:cNvPr id="10" name="Picture 9">
            <a:extLst>
              <a:ext uri="{FF2B5EF4-FFF2-40B4-BE49-F238E27FC236}">
                <a16:creationId xmlns="" xmlns:a16="http://schemas.microsoft.com/office/drawing/2014/main" id="{2355188F-C7CC-49A7-9BE5-6883D0D4EF6D}"/>
              </a:ext>
            </a:extLst>
          </p:cNvPr>
          <p:cNvPicPr>
            <a:picLocks noChangeAspect="1"/>
          </p:cNvPicPr>
          <p:nvPr/>
        </p:nvPicPr>
        <p:blipFill rotWithShape="1">
          <a:blip r:embed="rId4">
            <a:extLst>
              <a:ext uri="{28A0092B-C50C-407E-A947-70E740481C1C}">
                <a14:useLocalDpi xmlns:a14="http://schemas.microsoft.com/office/drawing/2010/main" val="0"/>
              </a:ext>
            </a:extLst>
          </a:blip>
          <a:srcRect l="1755" t="11836" r="1879" b="16176"/>
          <a:stretch/>
        </p:blipFill>
        <p:spPr>
          <a:xfrm>
            <a:off x="6831627" y="2212321"/>
            <a:ext cx="3861773" cy="2163642"/>
          </a:xfrm>
          <a:prstGeom prst="rect">
            <a:avLst/>
          </a:prstGeom>
        </p:spPr>
      </p:pic>
      <p:sp>
        <p:nvSpPr>
          <p:cNvPr id="4" name="Title 3">
            <a:extLst>
              <a:ext uri="{FF2B5EF4-FFF2-40B4-BE49-F238E27FC236}">
                <a16:creationId xmlns="" xmlns:a16="http://schemas.microsoft.com/office/drawing/2014/main" id="{95D1DF84-2543-466C-9DCC-CFD3232F02FD}"/>
              </a:ext>
            </a:extLst>
          </p:cNvPr>
          <p:cNvSpPr>
            <a:spLocks noGrp="1"/>
          </p:cNvSpPr>
          <p:nvPr>
            <p:ph type="title"/>
          </p:nvPr>
        </p:nvSpPr>
        <p:spPr/>
        <p:txBody>
          <a:bodyPr/>
          <a:lstStyle/>
          <a:p>
            <a:r>
              <a:rPr lang="en-US" dirty="0"/>
              <a:t>Project Completion</a:t>
            </a:r>
            <a:endParaRPr lang="en-SG" dirty="0"/>
          </a:p>
        </p:txBody>
      </p:sp>
      <p:cxnSp>
        <p:nvCxnSpPr>
          <p:cNvPr id="6" name="Straight Connector 5">
            <a:extLst>
              <a:ext uri="{FF2B5EF4-FFF2-40B4-BE49-F238E27FC236}">
                <a16:creationId xmlns="" xmlns:a16="http://schemas.microsoft.com/office/drawing/2014/main" id="{05E863AC-EAED-437C-9918-BCDBC61C29FF}"/>
              </a:ext>
            </a:extLst>
          </p:cNvPr>
          <p:cNvCxnSpPr/>
          <p:nvPr/>
        </p:nvCxnSpPr>
        <p:spPr>
          <a:xfrm>
            <a:off x="1960685" y="6831624"/>
            <a:ext cx="0" cy="483577"/>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8EEAE725-8260-4C8E-B5D3-73AC25E156DA}"/>
              </a:ext>
            </a:extLst>
          </p:cNvPr>
          <p:cNvSpPr/>
          <p:nvPr/>
        </p:nvSpPr>
        <p:spPr>
          <a:xfrm>
            <a:off x="-1" y="2212321"/>
            <a:ext cx="4360979" cy="4394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1" name="Picture 10">
            <a:extLst>
              <a:ext uri="{FF2B5EF4-FFF2-40B4-BE49-F238E27FC236}">
                <a16:creationId xmlns="" xmlns:a16="http://schemas.microsoft.com/office/drawing/2014/main" id="{DBAD0728-25A8-4AB4-810B-5083198636F1}"/>
              </a:ext>
            </a:extLst>
          </p:cNvPr>
          <p:cNvPicPr>
            <a:picLocks noChangeAspect="1"/>
          </p:cNvPicPr>
          <p:nvPr/>
        </p:nvPicPr>
        <p:blipFill rotWithShape="1">
          <a:blip r:embed="rId5">
            <a:extLst>
              <a:ext uri="{28A0092B-C50C-407E-A947-70E740481C1C}">
                <a14:useLocalDpi xmlns:a14="http://schemas.microsoft.com/office/drawing/2010/main" val="0"/>
              </a:ext>
            </a:extLst>
          </a:blip>
          <a:srcRect l="12637" r="13795"/>
          <a:stretch/>
        </p:blipFill>
        <p:spPr>
          <a:xfrm>
            <a:off x="-1" y="2212321"/>
            <a:ext cx="4360980" cy="4445819"/>
          </a:xfrm>
          <a:prstGeom prst="rect">
            <a:avLst/>
          </a:prstGeom>
        </p:spPr>
      </p:pic>
      <p:pic>
        <p:nvPicPr>
          <p:cNvPr id="3" name="Picture 2">
            <a:extLst>
              <a:ext uri="{FF2B5EF4-FFF2-40B4-BE49-F238E27FC236}">
                <a16:creationId xmlns="" xmlns:a16="http://schemas.microsoft.com/office/drawing/2014/main" id="{0BB74938-6292-4652-8022-DF526D7ADCFA}"/>
              </a:ext>
            </a:extLst>
          </p:cNvPr>
          <p:cNvPicPr>
            <a:picLocks noChangeAspect="1"/>
          </p:cNvPicPr>
          <p:nvPr/>
        </p:nvPicPr>
        <p:blipFill rotWithShape="1">
          <a:blip r:embed="rId6">
            <a:extLst>
              <a:ext uri="{28A0092B-C50C-407E-A947-70E740481C1C}">
                <a14:useLocalDpi xmlns:a14="http://schemas.microsoft.com/office/drawing/2010/main" val="0"/>
              </a:ext>
            </a:extLst>
          </a:blip>
          <a:srcRect l="15976" r="16294"/>
          <a:stretch/>
        </p:blipFill>
        <p:spPr>
          <a:xfrm>
            <a:off x="2180487" y="6831625"/>
            <a:ext cx="961743" cy="413238"/>
          </a:xfrm>
          <a:prstGeom prst="rect">
            <a:avLst/>
          </a:prstGeom>
        </p:spPr>
      </p:pic>
      <p:sp>
        <p:nvSpPr>
          <p:cNvPr id="12" name="Rectangle 11">
            <a:extLst>
              <a:ext uri="{FF2B5EF4-FFF2-40B4-BE49-F238E27FC236}">
                <a16:creationId xmlns="" xmlns:a16="http://schemas.microsoft.com/office/drawing/2014/main" id="{9DBC1C44-F6E2-48F6-8723-7097E52099CF}"/>
              </a:ext>
            </a:extLst>
          </p:cNvPr>
          <p:cNvSpPr/>
          <p:nvPr/>
        </p:nvSpPr>
        <p:spPr>
          <a:xfrm>
            <a:off x="4431321" y="2212321"/>
            <a:ext cx="2329964" cy="216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TextBox 12">
            <a:extLst>
              <a:ext uri="{FF2B5EF4-FFF2-40B4-BE49-F238E27FC236}">
                <a16:creationId xmlns="" xmlns:a16="http://schemas.microsoft.com/office/drawing/2014/main" id="{1EDF4EBC-93E2-4BD9-82A2-AD6A9B77768E}"/>
              </a:ext>
            </a:extLst>
          </p:cNvPr>
          <p:cNvSpPr txBox="1"/>
          <p:nvPr/>
        </p:nvSpPr>
        <p:spPr>
          <a:xfrm>
            <a:off x="4431317" y="2321941"/>
            <a:ext cx="1969477" cy="553998"/>
          </a:xfrm>
          <a:prstGeom prst="rect">
            <a:avLst/>
          </a:prstGeom>
          <a:noFill/>
        </p:spPr>
        <p:txBody>
          <a:bodyPr wrap="square" rtlCol="0">
            <a:spAutoFit/>
          </a:bodyPr>
          <a:lstStyle/>
          <a:p>
            <a:r>
              <a:rPr lang="en-SG" sz="1000" dirty="0">
                <a:solidFill>
                  <a:schemeClr val="bg2"/>
                </a:solidFill>
              </a:rPr>
              <a:t>Lockton Group</a:t>
            </a:r>
          </a:p>
          <a:p>
            <a:r>
              <a:rPr lang="en-SG" sz="1000" b="1" dirty="0">
                <a:solidFill>
                  <a:schemeClr val="bg2"/>
                </a:solidFill>
              </a:rPr>
              <a:t>Floor Area: </a:t>
            </a:r>
            <a:r>
              <a:rPr lang="en-SG" sz="1000" dirty="0">
                <a:solidFill>
                  <a:schemeClr val="bg2"/>
                </a:solidFill>
              </a:rPr>
              <a:t>400m</a:t>
            </a:r>
            <a:r>
              <a:rPr lang="en-SG" sz="1000" baseline="30000" dirty="0">
                <a:solidFill>
                  <a:schemeClr val="bg2"/>
                </a:solidFill>
              </a:rPr>
              <a:t>2</a:t>
            </a:r>
          </a:p>
          <a:p>
            <a:r>
              <a:rPr lang="en-SG" sz="1000" b="1" dirty="0">
                <a:solidFill>
                  <a:schemeClr val="bg2"/>
                </a:solidFill>
              </a:rPr>
              <a:t>Industry: </a:t>
            </a:r>
            <a:r>
              <a:rPr lang="en-SG" sz="1000" dirty="0">
                <a:solidFill>
                  <a:schemeClr val="bg2"/>
                </a:solidFill>
              </a:rPr>
              <a:t> Insurance</a:t>
            </a:r>
          </a:p>
        </p:txBody>
      </p:sp>
    </p:spTree>
    <p:extLst>
      <p:ext uri="{BB962C8B-B14F-4D97-AF65-F5344CB8AC3E}">
        <p14:creationId xmlns:p14="http://schemas.microsoft.com/office/powerpoint/2010/main" val="2533460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272C4E8-403E-4508-A0B4-10B7B3828192}"/>
              </a:ext>
            </a:extLst>
          </p:cNvPr>
          <p:cNvPicPr>
            <a:picLocks noChangeAspect="1"/>
          </p:cNvPicPr>
          <p:nvPr/>
        </p:nvPicPr>
        <p:blipFill rotWithShape="1">
          <a:blip r:embed="rId2">
            <a:extLst>
              <a:ext uri="{28A0092B-C50C-407E-A947-70E740481C1C}">
                <a14:useLocalDpi xmlns:a14="http://schemas.microsoft.com/office/drawing/2010/main" val="0"/>
              </a:ext>
            </a:extLst>
          </a:blip>
          <a:srcRect l="2633" r="2633"/>
          <a:stretch/>
        </p:blipFill>
        <p:spPr>
          <a:xfrm>
            <a:off x="-1" y="1"/>
            <a:ext cx="10693401" cy="7562850"/>
          </a:xfrm>
          <a:prstGeom prst="rect">
            <a:avLst/>
          </a:prstGeom>
        </p:spPr>
      </p:pic>
      <p:sp>
        <p:nvSpPr>
          <p:cNvPr id="6" name="Right Triangle 5">
            <a:extLst>
              <a:ext uri="{FF2B5EF4-FFF2-40B4-BE49-F238E27FC236}">
                <a16:creationId xmlns="" xmlns:a16="http://schemas.microsoft.com/office/drawing/2014/main" id="{6DD77D4F-B5A4-4AB6-87F1-129086E2F328}"/>
              </a:ext>
            </a:extLst>
          </p:cNvPr>
          <p:cNvSpPr/>
          <p:nvPr/>
        </p:nvSpPr>
        <p:spPr>
          <a:xfrm rot="16200000">
            <a:off x="5952550" y="2821999"/>
            <a:ext cx="7562850" cy="191885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Freeform: Shape 8">
            <a:extLst>
              <a:ext uri="{FF2B5EF4-FFF2-40B4-BE49-F238E27FC236}">
                <a16:creationId xmlns="" xmlns:a16="http://schemas.microsoft.com/office/drawing/2014/main" id="{62F903FC-4F59-40C7-9BE7-0271E9BAC053}"/>
              </a:ext>
            </a:extLst>
          </p:cNvPr>
          <p:cNvSpPr/>
          <p:nvPr/>
        </p:nvSpPr>
        <p:spPr>
          <a:xfrm>
            <a:off x="-18473" y="5255490"/>
            <a:ext cx="3537528" cy="1727200"/>
          </a:xfrm>
          <a:custGeom>
            <a:avLst/>
            <a:gdLst>
              <a:gd name="connsiteX0" fmla="*/ 0 w 3537528"/>
              <a:gd name="connsiteY0" fmla="*/ 0 h 1727200"/>
              <a:gd name="connsiteX1" fmla="*/ 3537528 w 3537528"/>
              <a:gd name="connsiteY1" fmla="*/ 0 h 1727200"/>
              <a:gd name="connsiteX2" fmla="*/ 2890982 w 3537528"/>
              <a:gd name="connsiteY2" fmla="*/ 1727200 h 1727200"/>
              <a:gd name="connsiteX3" fmla="*/ 9237 w 3537528"/>
              <a:gd name="connsiteY3" fmla="*/ 1727200 h 1727200"/>
              <a:gd name="connsiteX4" fmla="*/ 0 w 3537528"/>
              <a:gd name="connsiteY4" fmla="*/ 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528" h="1727200">
                <a:moveTo>
                  <a:pt x="0" y="0"/>
                </a:moveTo>
                <a:lnTo>
                  <a:pt x="3537528" y="0"/>
                </a:lnTo>
                <a:lnTo>
                  <a:pt x="2890982" y="1727200"/>
                </a:lnTo>
                <a:lnTo>
                  <a:pt x="9237" y="1727200"/>
                </a:lnTo>
                <a:lnTo>
                  <a:pt x="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6">
            <a:extLst>
              <a:ext uri="{FF2B5EF4-FFF2-40B4-BE49-F238E27FC236}">
                <a16:creationId xmlns="" xmlns:a16="http://schemas.microsoft.com/office/drawing/2014/main" id="{881AF973-A073-477A-959A-723E3913CF5D}"/>
              </a:ext>
            </a:extLst>
          </p:cNvPr>
          <p:cNvSpPr/>
          <p:nvPr/>
        </p:nvSpPr>
        <p:spPr>
          <a:xfrm>
            <a:off x="-18472" y="5255491"/>
            <a:ext cx="64656" cy="172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 xmlns:a16="http://schemas.microsoft.com/office/drawing/2014/main" id="{D7E0A4FD-DD8A-48EF-BD11-17D21ECFD107}"/>
              </a:ext>
            </a:extLst>
          </p:cNvPr>
          <p:cNvSpPr txBox="1"/>
          <p:nvPr/>
        </p:nvSpPr>
        <p:spPr>
          <a:xfrm>
            <a:off x="230908" y="5717309"/>
            <a:ext cx="2761673" cy="738664"/>
          </a:xfrm>
          <a:prstGeom prst="rect">
            <a:avLst/>
          </a:prstGeom>
          <a:noFill/>
        </p:spPr>
        <p:txBody>
          <a:bodyPr wrap="square" rtlCol="0">
            <a:spAutoFit/>
          </a:bodyPr>
          <a:lstStyle/>
          <a:p>
            <a:r>
              <a:rPr lang="en-SG" sz="2400" dirty="0">
                <a:solidFill>
                  <a:schemeClr val="bg2"/>
                </a:solidFill>
              </a:rPr>
              <a:t>Understanding</a:t>
            </a:r>
          </a:p>
          <a:p>
            <a:r>
              <a:rPr lang="en-SG" b="1" dirty="0">
                <a:solidFill>
                  <a:schemeClr val="bg2"/>
                </a:solidFill>
              </a:rPr>
              <a:t>people</a:t>
            </a:r>
            <a:r>
              <a:rPr lang="en-SG" b="1" dirty="0">
                <a:solidFill>
                  <a:schemeClr val="tx2"/>
                </a:solidFill>
              </a:rPr>
              <a:t> + </a:t>
            </a:r>
            <a:r>
              <a:rPr lang="en-SG" b="1" dirty="0">
                <a:solidFill>
                  <a:schemeClr val="bg2"/>
                </a:solidFill>
              </a:rPr>
              <a:t>work</a:t>
            </a:r>
            <a:r>
              <a:rPr lang="en-SG" b="1" dirty="0">
                <a:solidFill>
                  <a:schemeClr val="tx2"/>
                </a:solidFill>
              </a:rPr>
              <a:t> + </a:t>
            </a:r>
            <a:r>
              <a:rPr lang="en-SG" b="1" dirty="0">
                <a:solidFill>
                  <a:schemeClr val="bg2"/>
                </a:solidFill>
              </a:rPr>
              <a:t>space</a:t>
            </a:r>
          </a:p>
        </p:txBody>
      </p:sp>
    </p:spTree>
    <p:extLst>
      <p:ext uri="{BB962C8B-B14F-4D97-AF65-F5344CB8AC3E}">
        <p14:creationId xmlns:p14="http://schemas.microsoft.com/office/powerpoint/2010/main" val="3017715437"/>
      </p:ext>
    </p:extLst>
  </p:cSld>
  <p:clrMapOvr>
    <a:masterClrMapping/>
  </p:clrMapOvr>
</p:sld>
</file>

<file path=ppt/theme/theme1.xml><?xml version="1.0" encoding="utf-8"?>
<a:theme xmlns:a="http://schemas.openxmlformats.org/drawingml/2006/main" name="Office Theme">
  <a:themeElements>
    <a:clrScheme name="wurkspace7">
      <a:dk1>
        <a:srgbClr val="093344"/>
      </a:dk1>
      <a:lt1>
        <a:srgbClr val="7F7F7F"/>
      </a:lt1>
      <a:dk2>
        <a:srgbClr val="DB2A34"/>
      </a:dk2>
      <a:lt2>
        <a:srgbClr val="FFFFFF"/>
      </a:lt2>
      <a:accent1>
        <a:srgbClr val="093344"/>
      </a:accent1>
      <a:accent2>
        <a:srgbClr val="DB2A34"/>
      </a:accent2>
      <a:accent3>
        <a:srgbClr val="A5A5A5"/>
      </a:accent3>
      <a:accent4>
        <a:srgbClr val="136C90"/>
      </a:accent4>
      <a:accent5>
        <a:srgbClr val="1C9CD0"/>
      </a:accent5>
      <a:accent6>
        <a:srgbClr val="5B1216"/>
      </a:accent6>
      <a:hlink>
        <a:srgbClr val="0563C1"/>
      </a:hlink>
      <a:folHlink>
        <a:srgbClr val="9B1E25"/>
      </a:folHlink>
    </a:clrScheme>
    <a:fontScheme name="Custom 1">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7_TEMPLATE_051218_R2.2" id="{81DB6617-F794-4FEC-8E8B-F00EB3EADDE2}" vid="{B9CBBEB5-B9DF-48FC-A904-375A796473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W7_TEMPLATE_051218_R2.2</Template>
  <TotalTime>376</TotalTime>
  <Words>691</Words>
  <Application>Microsoft Macintosh PowerPoint</Application>
  <PresentationFormat>Custom</PresentationFormat>
  <Paragraphs>100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HelveticaNeueLT Pro 45 Lt</vt:lpstr>
      <vt:lpstr>Open Sans</vt:lpstr>
      <vt:lpstr>Wingdings</vt:lpstr>
      <vt:lpstr>Arial</vt:lpstr>
      <vt:lpstr>Office Theme</vt:lpstr>
      <vt:lpstr>W7 Market Segment</vt:lpstr>
      <vt:lpstr>PowerPoint Presentation</vt:lpstr>
      <vt:lpstr>PowerPoint Presentation</vt:lpstr>
      <vt:lpstr>PowerPoint Presentation</vt:lpstr>
      <vt:lpstr>Professional Services Organisations </vt:lpstr>
      <vt:lpstr>Professional Services Organisations</vt:lpstr>
      <vt:lpstr>Project Concept</vt:lpstr>
      <vt:lpstr>Project Completion</vt:lpstr>
      <vt:lpstr>PowerPoint Presentation</vt:lpstr>
      <vt:lpstr>Professional Services Organisations</vt:lpstr>
      <vt:lpstr>Project Concept</vt:lpstr>
      <vt:lpstr>Project Completion</vt:lpstr>
      <vt:lpstr>PowerPoint Presentation</vt:lpstr>
      <vt:lpstr>Completed Projects</vt:lpstr>
      <vt:lpstr>PowerPoint Presentation</vt:lpstr>
      <vt:lpstr>PowerPoint Presentation</vt:lpstr>
      <vt:lpstr>Recent Clients</vt:lpstr>
      <vt:lpstr>Corporate Responsibility</vt:lpstr>
      <vt:lpstr>Wurkspace 7’s reach across Australia</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W7 Market Segment Template</dc:title>
  <dc:creator>Clarinda Cortez</dc:creator>
  <cp:lastModifiedBy>Anthony Walker</cp:lastModifiedBy>
  <cp:revision>38</cp:revision>
  <cp:lastPrinted>2019-05-15T01:23:42Z</cp:lastPrinted>
  <dcterms:created xsi:type="dcterms:W3CDTF">2018-12-10T01:00:00Z</dcterms:created>
  <dcterms:modified xsi:type="dcterms:W3CDTF">2019-05-17T08:30:58Z</dcterms:modified>
</cp:coreProperties>
</file>